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embeddedFontLst>
    <p:embeddedFont>
      <p:font typeface="Inconsolata" pitchFamily="49" charset="77"/>
      <p:regular r:id="rId9"/>
    </p:embeddedFont>
    <p:embeddedFont>
      <p:font typeface="Inconsolata Bold" panose="020F0502020204030204" pitchFamily="34" charset="0"/>
      <p:bold r:id="rId10"/>
    </p:embeddedFont>
    <p:embeddedFont>
      <p:font typeface="Montserrat Black" panose="020F0502020204030204" pitchFamily="34" charset="0"/>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EC99"/>
    <a:srgbClr val="F8ECE3"/>
    <a:srgbClr val="F8EC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10"/>
  </p:normalViewPr>
  <p:slideViewPr>
    <p:cSldViewPr snapToGrid="0" snapToObjects="1">
      <p:cViewPr varScale="1">
        <p:scale>
          <a:sx n="101" d="100"/>
          <a:sy n="101" d="100"/>
        </p:scale>
        <p:origin x="232"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7267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ECE3"/>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60202" y="1019413"/>
            <a:ext cx="7823597" cy="3253740"/>
          </a:xfrm>
          <a:prstGeom prst="rect">
            <a:avLst/>
          </a:prstGeom>
          <a:noFill/>
          <a:ln/>
        </p:spPr>
        <p:txBody>
          <a:bodyPr wrap="square" lIns="0" tIns="0" rIns="0" bIns="0" rtlCol="0" anchor="t"/>
          <a:lstStyle/>
          <a:p>
            <a:pPr marL="0" indent="0">
              <a:lnSpc>
                <a:spcPts val="6400"/>
              </a:lnSpc>
              <a:buNone/>
            </a:pPr>
            <a:r>
              <a:rPr lang="en-US" sz="5100" b="1" dirty="0">
                <a:solidFill>
                  <a:srgbClr val="151617"/>
                </a:solidFill>
                <a:latin typeface="Montserrat Black" pitchFamily="34" charset="0"/>
                <a:ea typeface="Montserrat Black" pitchFamily="34" charset="-122"/>
                <a:cs typeface="Montserrat Black" pitchFamily="34" charset="-120"/>
              </a:rPr>
              <a:t>Bee Colony Stressors: Analyzing Impacts on Honeybee Populations</a:t>
            </a:r>
            <a:endParaRPr lang="en-US" sz="5100" dirty="0"/>
          </a:p>
        </p:txBody>
      </p:sp>
      <p:sp>
        <p:nvSpPr>
          <p:cNvPr id="4" name="Text 1"/>
          <p:cNvSpPr/>
          <p:nvPr/>
        </p:nvSpPr>
        <p:spPr>
          <a:xfrm>
            <a:off x="660202" y="3882946"/>
            <a:ext cx="7823597" cy="2111931"/>
          </a:xfrm>
          <a:prstGeom prst="rect">
            <a:avLst/>
          </a:prstGeom>
          <a:noFill/>
          <a:ln/>
        </p:spPr>
        <p:txBody>
          <a:bodyPr wrap="square" lIns="0" tIns="0" rIns="0" bIns="0" rtlCol="0" anchor="t"/>
          <a:lstStyle/>
          <a:p>
            <a:pPr marL="0" indent="0">
              <a:lnSpc>
                <a:spcPts val="2350"/>
              </a:lnSpc>
              <a:buNone/>
            </a:pPr>
            <a:r>
              <a:rPr lang="en-US" sz="1450" dirty="0">
                <a:solidFill>
                  <a:srgbClr val="151617"/>
                </a:solidFill>
                <a:latin typeface="Inconsolata" pitchFamily="34" charset="0"/>
                <a:ea typeface="Inconsolata" pitchFamily="34" charset="-122"/>
                <a:cs typeface="Inconsolata" pitchFamily="34" charset="-120"/>
              </a:rPr>
              <a:t>This study examines the "Bee Colony Stressors" dataset, which provides insights into honeybee colonies in the U.S. from 2015 to 2021. The data covers colony losses, additions, and stressors like Varroa mites, pesticides, diseases, and habitat loss—key factors driving global bee population declines. By analyzing patterns across time and states, the research aims to determine whether specific stressors significantly impact bee colonies or if multiple factors contribute to colony losses.</a:t>
            </a:r>
            <a:endParaRPr lang="en-US" sz="1450" dirty="0"/>
          </a:p>
        </p:txBody>
      </p:sp>
      <p:sp>
        <p:nvSpPr>
          <p:cNvPr id="7" name="Text 3"/>
          <p:cNvSpPr/>
          <p:nvPr/>
        </p:nvSpPr>
        <p:spPr>
          <a:xfrm>
            <a:off x="660202" y="6889433"/>
            <a:ext cx="2239566" cy="330041"/>
          </a:xfrm>
          <a:prstGeom prst="rect">
            <a:avLst/>
          </a:prstGeom>
          <a:noFill/>
          <a:ln/>
        </p:spPr>
        <p:txBody>
          <a:bodyPr wrap="none" lIns="0" tIns="0" rIns="0" bIns="0" rtlCol="0" anchor="t"/>
          <a:lstStyle/>
          <a:p>
            <a:pPr marL="0" indent="0" algn="l">
              <a:lnSpc>
                <a:spcPts val="2550"/>
              </a:lnSpc>
              <a:buNone/>
            </a:pPr>
            <a:r>
              <a:rPr lang="en-US" sz="1850" b="1" dirty="0">
                <a:solidFill>
                  <a:srgbClr val="151617"/>
                </a:solidFill>
                <a:latin typeface="Inconsolata Bold" pitchFamily="34" charset="0"/>
                <a:ea typeface="Inconsolata Bold" pitchFamily="34" charset="-122"/>
                <a:cs typeface="Inconsolata Bold" pitchFamily="34" charset="-120"/>
              </a:rPr>
              <a:t>By Digvijay </a:t>
            </a:r>
            <a:r>
              <a:rPr lang="en-US" sz="1850" b="1" dirty="0" err="1">
                <a:solidFill>
                  <a:srgbClr val="151617"/>
                </a:solidFill>
                <a:latin typeface="Inconsolata Bold" pitchFamily="34" charset="0"/>
                <a:ea typeface="Inconsolata Bold" pitchFamily="34" charset="-122"/>
                <a:cs typeface="Inconsolata Bold" pitchFamily="34" charset="-120"/>
              </a:rPr>
              <a:t>Jhondale</a:t>
            </a:r>
            <a:r>
              <a:rPr lang="en-US" sz="1850" b="1" dirty="0">
                <a:solidFill>
                  <a:srgbClr val="151617"/>
                </a:solidFill>
                <a:latin typeface="Inconsolata Bold" pitchFamily="34" charset="0"/>
                <a:ea typeface="Inconsolata Bold" pitchFamily="34" charset="-122"/>
                <a:cs typeface="Inconsolata Bold" pitchFamily="34" charset="-120"/>
              </a:rPr>
              <a:t> &amp; Hashibul Hussain</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159556"/>
          </a:xfrm>
          <a:prstGeom prst="rect">
            <a:avLst/>
          </a:prstGeom>
        </p:spPr>
      </p:pic>
      <p:sp>
        <p:nvSpPr>
          <p:cNvPr id="3" name="Text 0"/>
          <p:cNvSpPr/>
          <p:nvPr/>
        </p:nvSpPr>
        <p:spPr>
          <a:xfrm>
            <a:off x="604599" y="2634615"/>
            <a:ext cx="8539282" cy="539948"/>
          </a:xfrm>
          <a:prstGeom prst="rect">
            <a:avLst/>
          </a:prstGeom>
          <a:noFill/>
          <a:ln/>
        </p:spPr>
        <p:txBody>
          <a:bodyPr wrap="none" lIns="0" tIns="0" rIns="0" bIns="0" rtlCol="0" anchor="t"/>
          <a:lstStyle/>
          <a:p>
            <a:pPr marL="0" indent="0">
              <a:lnSpc>
                <a:spcPts val="4250"/>
              </a:lnSpc>
              <a:buNone/>
            </a:pPr>
            <a:r>
              <a:rPr lang="en-US" sz="3400" b="1" dirty="0">
                <a:solidFill>
                  <a:srgbClr val="151617"/>
                </a:solidFill>
                <a:latin typeface="Montserrat Black" pitchFamily="34" charset="0"/>
                <a:ea typeface="Montserrat Black" pitchFamily="34" charset="-122"/>
                <a:cs typeface="Montserrat Black" pitchFamily="34" charset="-120"/>
              </a:rPr>
              <a:t>Dataset Overview and Key Statistics</a:t>
            </a:r>
            <a:endParaRPr lang="en-US" sz="3400" dirty="0"/>
          </a:p>
        </p:txBody>
      </p:sp>
      <p:sp>
        <p:nvSpPr>
          <p:cNvPr id="4" name="Text 1"/>
          <p:cNvSpPr/>
          <p:nvPr/>
        </p:nvSpPr>
        <p:spPr>
          <a:xfrm>
            <a:off x="604599" y="3433643"/>
            <a:ext cx="13421201" cy="1105376"/>
          </a:xfrm>
          <a:prstGeom prst="rect">
            <a:avLst/>
          </a:prstGeom>
          <a:noFill/>
          <a:ln/>
        </p:spPr>
        <p:txBody>
          <a:bodyPr wrap="square" lIns="0" tIns="0" rIns="0" bIns="0" rtlCol="0" anchor="t"/>
          <a:lstStyle/>
          <a:p>
            <a:pPr marL="0" indent="0">
              <a:lnSpc>
                <a:spcPts val="2150"/>
              </a:lnSpc>
              <a:buNone/>
            </a:pPr>
            <a:r>
              <a:rPr lang="en-US" sz="1350" dirty="0">
                <a:solidFill>
                  <a:srgbClr val="151617"/>
                </a:solidFill>
                <a:latin typeface="Inconsolata" pitchFamily="34" charset="0"/>
                <a:ea typeface="Inconsolata" pitchFamily="34" charset="-122"/>
                <a:cs typeface="Inconsolata" pitchFamily="34" charset="-120"/>
              </a:rPr>
              <a:t>The "Bee Colony Stressors" dataset consists of two main parts: the colony dataset logging colony losses by state, and the stressor dataset outlining different stressors impacting colonies. Key variables include Colonies Lost, Colony Loss Percentage, and Stress Percentage. Summary statistics reveal a right-skewed distribution for Colonies Lost, with a mean of 8,211 and median of 2,100. The Colony Loss Percentage averages 11.28%, while the Stress Percentage averages 10.41%, with some states experiencing extreme stress levels up to 102%.</a:t>
            </a:r>
            <a:endParaRPr lang="en-US" sz="1350" dirty="0"/>
          </a:p>
        </p:txBody>
      </p:sp>
      <p:sp>
        <p:nvSpPr>
          <p:cNvPr id="5" name="Shape 2"/>
          <p:cNvSpPr/>
          <p:nvPr/>
        </p:nvSpPr>
        <p:spPr>
          <a:xfrm>
            <a:off x="7303770" y="4733330"/>
            <a:ext cx="22860" cy="3023354"/>
          </a:xfrm>
          <a:prstGeom prst="roundRect">
            <a:avLst>
              <a:gd name="adj" fmla="val 40000"/>
            </a:avLst>
          </a:prstGeom>
          <a:solidFill>
            <a:srgbClr val="000000">
              <a:alpha val="8000"/>
            </a:srgbClr>
          </a:solidFill>
          <a:ln/>
        </p:spPr>
        <p:txBody>
          <a:bodyPr/>
          <a:lstStyle/>
          <a:p>
            <a:endParaRPr lang="en-US"/>
          </a:p>
        </p:txBody>
      </p:sp>
      <p:sp>
        <p:nvSpPr>
          <p:cNvPr id="6" name="Shape 3"/>
          <p:cNvSpPr/>
          <p:nvPr/>
        </p:nvSpPr>
        <p:spPr>
          <a:xfrm>
            <a:off x="6539091" y="5110520"/>
            <a:ext cx="604599" cy="22860"/>
          </a:xfrm>
          <a:prstGeom prst="roundRect">
            <a:avLst>
              <a:gd name="adj" fmla="val 40000"/>
            </a:avLst>
          </a:prstGeom>
          <a:solidFill>
            <a:srgbClr val="151617"/>
          </a:solidFill>
          <a:ln/>
        </p:spPr>
        <p:txBody>
          <a:bodyPr/>
          <a:lstStyle/>
          <a:p>
            <a:endParaRPr lang="en-US"/>
          </a:p>
        </p:txBody>
      </p:sp>
      <p:sp>
        <p:nvSpPr>
          <p:cNvPr id="7" name="Shape 4"/>
          <p:cNvSpPr/>
          <p:nvPr/>
        </p:nvSpPr>
        <p:spPr>
          <a:xfrm>
            <a:off x="7120830" y="4927640"/>
            <a:ext cx="388739" cy="388739"/>
          </a:xfrm>
          <a:prstGeom prst="roundRect">
            <a:avLst>
              <a:gd name="adj" fmla="val 2352"/>
            </a:avLst>
          </a:prstGeom>
          <a:solidFill>
            <a:srgbClr val="F8ECE4"/>
          </a:solidFill>
          <a:ln w="7620">
            <a:solidFill>
              <a:srgbClr val="151617"/>
            </a:solidFill>
            <a:prstDash val="solid"/>
          </a:ln>
          <a:effectLst>
            <a:outerShdw dist="15240" dir="2700000" algn="bl" rotWithShape="0">
              <a:srgbClr val="151617">
                <a:alpha val="100000"/>
              </a:srgbClr>
            </a:outerShdw>
          </a:effectLst>
        </p:spPr>
        <p:txBody>
          <a:bodyPr/>
          <a:lstStyle/>
          <a:p>
            <a:endParaRPr lang="en-US"/>
          </a:p>
        </p:txBody>
      </p:sp>
      <p:sp>
        <p:nvSpPr>
          <p:cNvPr id="8" name="Text 5"/>
          <p:cNvSpPr/>
          <p:nvPr/>
        </p:nvSpPr>
        <p:spPr>
          <a:xfrm>
            <a:off x="7260967" y="4992410"/>
            <a:ext cx="108347" cy="259199"/>
          </a:xfrm>
          <a:prstGeom prst="rect">
            <a:avLst/>
          </a:prstGeom>
          <a:noFill/>
          <a:ln/>
        </p:spPr>
        <p:txBody>
          <a:bodyPr wrap="none" lIns="0" tIns="0" rIns="0" bIns="0" rtlCol="0" anchor="t"/>
          <a:lstStyle/>
          <a:p>
            <a:pPr marL="0" indent="0" algn="ctr">
              <a:lnSpc>
                <a:spcPts val="2000"/>
              </a:lnSpc>
              <a:buNone/>
            </a:pPr>
            <a:r>
              <a:rPr lang="en-US" sz="2000" b="1" dirty="0">
                <a:solidFill>
                  <a:srgbClr val="151617"/>
                </a:solidFill>
                <a:latin typeface="Montserrat Black" pitchFamily="34" charset="0"/>
                <a:ea typeface="Montserrat Black" pitchFamily="34" charset="-122"/>
                <a:cs typeface="Montserrat Black" pitchFamily="34" charset="-120"/>
              </a:rPr>
              <a:t>1</a:t>
            </a:r>
            <a:endParaRPr lang="en-US" sz="2000" dirty="0"/>
          </a:p>
        </p:txBody>
      </p:sp>
      <p:sp>
        <p:nvSpPr>
          <p:cNvPr id="9" name="Text 6"/>
          <p:cNvSpPr/>
          <p:nvPr/>
        </p:nvSpPr>
        <p:spPr>
          <a:xfrm>
            <a:off x="4205288" y="4906089"/>
            <a:ext cx="2159675" cy="269915"/>
          </a:xfrm>
          <a:prstGeom prst="rect">
            <a:avLst/>
          </a:prstGeom>
          <a:noFill/>
          <a:ln/>
        </p:spPr>
        <p:txBody>
          <a:bodyPr wrap="none" lIns="0" tIns="0" rIns="0" bIns="0" rtlCol="0" anchor="t"/>
          <a:lstStyle/>
          <a:p>
            <a:pPr marL="0" indent="0" algn="r">
              <a:lnSpc>
                <a:spcPts val="2100"/>
              </a:lnSpc>
              <a:buNone/>
            </a:pPr>
            <a:r>
              <a:rPr lang="en-US" sz="1700" b="1" dirty="0">
                <a:solidFill>
                  <a:srgbClr val="151617"/>
                </a:solidFill>
                <a:latin typeface="Montserrat Black" pitchFamily="34" charset="0"/>
                <a:ea typeface="Montserrat Black" pitchFamily="34" charset="-122"/>
                <a:cs typeface="Montserrat Black" pitchFamily="34" charset="-120"/>
              </a:rPr>
              <a:t>Data Collection</a:t>
            </a:r>
            <a:endParaRPr lang="en-US" sz="1700" dirty="0"/>
          </a:p>
        </p:txBody>
      </p:sp>
      <p:sp>
        <p:nvSpPr>
          <p:cNvPr id="10" name="Text 7"/>
          <p:cNvSpPr/>
          <p:nvPr/>
        </p:nvSpPr>
        <p:spPr>
          <a:xfrm>
            <a:off x="604599" y="5279588"/>
            <a:ext cx="5760363" cy="276344"/>
          </a:xfrm>
          <a:prstGeom prst="rect">
            <a:avLst/>
          </a:prstGeom>
          <a:noFill/>
          <a:ln/>
        </p:spPr>
        <p:txBody>
          <a:bodyPr wrap="none" lIns="0" tIns="0" rIns="0" bIns="0" rtlCol="0" anchor="t"/>
          <a:lstStyle/>
          <a:p>
            <a:pPr marL="0" indent="0" algn="r">
              <a:lnSpc>
                <a:spcPts val="2150"/>
              </a:lnSpc>
              <a:buNone/>
            </a:pPr>
            <a:r>
              <a:rPr lang="en-US" sz="1350" dirty="0">
                <a:solidFill>
                  <a:srgbClr val="151617"/>
                </a:solidFill>
                <a:latin typeface="Inconsolata" pitchFamily="34" charset="0"/>
                <a:ea typeface="Inconsolata" pitchFamily="34" charset="-122"/>
                <a:cs typeface="Inconsolata" pitchFamily="34" charset="-120"/>
              </a:rPr>
              <a:t>USDA gathers data on bee colonies and stressors from 2015-2021</a:t>
            </a:r>
            <a:endParaRPr lang="en-US" sz="1350" dirty="0"/>
          </a:p>
        </p:txBody>
      </p:sp>
      <p:sp>
        <p:nvSpPr>
          <p:cNvPr id="11" name="Shape 8"/>
          <p:cNvSpPr/>
          <p:nvPr/>
        </p:nvSpPr>
        <p:spPr>
          <a:xfrm>
            <a:off x="7486710" y="5974318"/>
            <a:ext cx="604599" cy="22860"/>
          </a:xfrm>
          <a:prstGeom prst="roundRect">
            <a:avLst>
              <a:gd name="adj" fmla="val 40000"/>
            </a:avLst>
          </a:prstGeom>
          <a:solidFill>
            <a:srgbClr val="151617"/>
          </a:solidFill>
          <a:ln/>
        </p:spPr>
        <p:txBody>
          <a:bodyPr/>
          <a:lstStyle/>
          <a:p>
            <a:endParaRPr lang="en-US"/>
          </a:p>
        </p:txBody>
      </p:sp>
      <p:sp>
        <p:nvSpPr>
          <p:cNvPr id="12" name="Shape 9"/>
          <p:cNvSpPr/>
          <p:nvPr/>
        </p:nvSpPr>
        <p:spPr>
          <a:xfrm>
            <a:off x="7120830" y="5791438"/>
            <a:ext cx="388739" cy="388739"/>
          </a:xfrm>
          <a:prstGeom prst="roundRect">
            <a:avLst>
              <a:gd name="adj" fmla="val 2352"/>
            </a:avLst>
          </a:prstGeom>
          <a:solidFill>
            <a:srgbClr val="F8ECE4"/>
          </a:solidFill>
          <a:ln w="7620">
            <a:solidFill>
              <a:srgbClr val="151617"/>
            </a:solidFill>
            <a:prstDash val="solid"/>
          </a:ln>
          <a:effectLst>
            <a:outerShdw dist="15240" dir="2700000" algn="bl" rotWithShape="0">
              <a:srgbClr val="151617">
                <a:alpha val="100000"/>
              </a:srgbClr>
            </a:outerShdw>
          </a:effectLst>
        </p:spPr>
        <p:txBody>
          <a:bodyPr/>
          <a:lstStyle/>
          <a:p>
            <a:endParaRPr lang="en-US"/>
          </a:p>
        </p:txBody>
      </p:sp>
      <p:sp>
        <p:nvSpPr>
          <p:cNvPr id="13" name="Text 10"/>
          <p:cNvSpPr/>
          <p:nvPr/>
        </p:nvSpPr>
        <p:spPr>
          <a:xfrm>
            <a:off x="7236321" y="5856208"/>
            <a:ext cx="157639" cy="259199"/>
          </a:xfrm>
          <a:prstGeom prst="rect">
            <a:avLst/>
          </a:prstGeom>
          <a:noFill/>
          <a:ln/>
        </p:spPr>
        <p:txBody>
          <a:bodyPr wrap="none" lIns="0" tIns="0" rIns="0" bIns="0" rtlCol="0" anchor="t"/>
          <a:lstStyle/>
          <a:p>
            <a:pPr marL="0" indent="0" algn="ctr">
              <a:lnSpc>
                <a:spcPts val="2000"/>
              </a:lnSpc>
              <a:buNone/>
            </a:pPr>
            <a:r>
              <a:rPr lang="en-US" sz="2000" b="1" dirty="0">
                <a:solidFill>
                  <a:srgbClr val="151617"/>
                </a:solidFill>
                <a:latin typeface="Montserrat Black" pitchFamily="34" charset="0"/>
                <a:ea typeface="Montserrat Black" pitchFamily="34" charset="-122"/>
                <a:cs typeface="Montserrat Black" pitchFamily="34" charset="-120"/>
              </a:rPr>
              <a:t>2</a:t>
            </a:r>
            <a:endParaRPr lang="en-US" sz="2000" dirty="0"/>
          </a:p>
        </p:txBody>
      </p:sp>
      <p:sp>
        <p:nvSpPr>
          <p:cNvPr id="14" name="Text 11"/>
          <p:cNvSpPr/>
          <p:nvPr/>
        </p:nvSpPr>
        <p:spPr>
          <a:xfrm>
            <a:off x="8265438" y="5769888"/>
            <a:ext cx="2159675" cy="269915"/>
          </a:xfrm>
          <a:prstGeom prst="rect">
            <a:avLst/>
          </a:prstGeom>
          <a:noFill/>
          <a:ln/>
        </p:spPr>
        <p:txBody>
          <a:bodyPr wrap="none" lIns="0" tIns="0" rIns="0" bIns="0" rtlCol="0" anchor="t"/>
          <a:lstStyle/>
          <a:p>
            <a:pPr marL="0" indent="0" algn="l">
              <a:lnSpc>
                <a:spcPts val="2100"/>
              </a:lnSpc>
              <a:buNone/>
            </a:pPr>
            <a:r>
              <a:rPr lang="en-US" sz="1700" b="1" dirty="0">
                <a:solidFill>
                  <a:srgbClr val="151617"/>
                </a:solidFill>
                <a:latin typeface="Montserrat Black" pitchFamily="34" charset="0"/>
                <a:ea typeface="Montserrat Black" pitchFamily="34" charset="-122"/>
                <a:cs typeface="Montserrat Black" pitchFamily="34" charset="-120"/>
              </a:rPr>
              <a:t>Data Processing</a:t>
            </a:r>
            <a:endParaRPr lang="en-US" sz="1700" dirty="0"/>
          </a:p>
        </p:txBody>
      </p:sp>
      <p:sp>
        <p:nvSpPr>
          <p:cNvPr id="15" name="Text 12"/>
          <p:cNvSpPr/>
          <p:nvPr/>
        </p:nvSpPr>
        <p:spPr>
          <a:xfrm>
            <a:off x="8265438" y="6143387"/>
            <a:ext cx="5760363" cy="276344"/>
          </a:xfrm>
          <a:prstGeom prst="rect">
            <a:avLst/>
          </a:prstGeom>
          <a:noFill/>
          <a:ln/>
        </p:spPr>
        <p:txBody>
          <a:bodyPr wrap="none" lIns="0" tIns="0" rIns="0" bIns="0" rtlCol="0" anchor="t"/>
          <a:lstStyle/>
          <a:p>
            <a:pPr marL="0" indent="0" algn="l">
              <a:lnSpc>
                <a:spcPts val="2150"/>
              </a:lnSpc>
              <a:buNone/>
            </a:pPr>
            <a:r>
              <a:rPr lang="en-US" sz="1350" dirty="0">
                <a:solidFill>
                  <a:srgbClr val="151617"/>
                </a:solidFill>
                <a:latin typeface="Inconsolata" pitchFamily="34" charset="0"/>
                <a:ea typeface="Inconsolata" pitchFamily="34" charset="-122"/>
                <a:cs typeface="Inconsolata" pitchFamily="34" charset="-120"/>
              </a:rPr>
              <a:t>Researchers compile and clean dataset for analysis</a:t>
            </a:r>
            <a:endParaRPr lang="en-US" sz="1350" dirty="0"/>
          </a:p>
        </p:txBody>
      </p:sp>
      <p:sp>
        <p:nvSpPr>
          <p:cNvPr id="16" name="Shape 13"/>
          <p:cNvSpPr/>
          <p:nvPr/>
        </p:nvSpPr>
        <p:spPr>
          <a:xfrm>
            <a:off x="6539091" y="6751677"/>
            <a:ext cx="604599" cy="22860"/>
          </a:xfrm>
          <a:prstGeom prst="roundRect">
            <a:avLst>
              <a:gd name="adj" fmla="val 40000"/>
            </a:avLst>
          </a:prstGeom>
          <a:solidFill>
            <a:srgbClr val="151617"/>
          </a:solidFill>
          <a:ln/>
        </p:spPr>
        <p:txBody>
          <a:bodyPr/>
          <a:lstStyle/>
          <a:p>
            <a:endParaRPr lang="en-US"/>
          </a:p>
        </p:txBody>
      </p:sp>
      <p:sp>
        <p:nvSpPr>
          <p:cNvPr id="17" name="Shape 14"/>
          <p:cNvSpPr/>
          <p:nvPr/>
        </p:nvSpPr>
        <p:spPr>
          <a:xfrm>
            <a:off x="7120830" y="6568797"/>
            <a:ext cx="388739" cy="388739"/>
          </a:xfrm>
          <a:prstGeom prst="roundRect">
            <a:avLst>
              <a:gd name="adj" fmla="val 2352"/>
            </a:avLst>
          </a:prstGeom>
          <a:solidFill>
            <a:srgbClr val="F8ECE4"/>
          </a:solidFill>
          <a:ln w="7620">
            <a:solidFill>
              <a:srgbClr val="151617"/>
            </a:solidFill>
            <a:prstDash val="solid"/>
          </a:ln>
          <a:effectLst>
            <a:outerShdw dist="15240" dir="2700000" algn="bl" rotWithShape="0">
              <a:srgbClr val="151617">
                <a:alpha val="100000"/>
              </a:srgbClr>
            </a:outerShdw>
          </a:effectLst>
        </p:spPr>
        <p:txBody>
          <a:bodyPr/>
          <a:lstStyle/>
          <a:p>
            <a:endParaRPr lang="en-US"/>
          </a:p>
        </p:txBody>
      </p:sp>
      <p:sp>
        <p:nvSpPr>
          <p:cNvPr id="18" name="Text 15"/>
          <p:cNvSpPr/>
          <p:nvPr/>
        </p:nvSpPr>
        <p:spPr>
          <a:xfrm>
            <a:off x="7235607" y="6633567"/>
            <a:ext cx="159187" cy="259199"/>
          </a:xfrm>
          <a:prstGeom prst="rect">
            <a:avLst/>
          </a:prstGeom>
          <a:noFill/>
          <a:ln/>
        </p:spPr>
        <p:txBody>
          <a:bodyPr wrap="none" lIns="0" tIns="0" rIns="0" bIns="0" rtlCol="0" anchor="t"/>
          <a:lstStyle/>
          <a:p>
            <a:pPr marL="0" indent="0" algn="ctr">
              <a:lnSpc>
                <a:spcPts val="2000"/>
              </a:lnSpc>
              <a:buNone/>
            </a:pPr>
            <a:r>
              <a:rPr lang="en-US" sz="2000" b="1" dirty="0">
                <a:solidFill>
                  <a:srgbClr val="151617"/>
                </a:solidFill>
                <a:latin typeface="Montserrat Black" pitchFamily="34" charset="0"/>
                <a:ea typeface="Montserrat Black" pitchFamily="34" charset="-122"/>
                <a:cs typeface="Montserrat Black" pitchFamily="34" charset="-120"/>
              </a:rPr>
              <a:t>3</a:t>
            </a:r>
            <a:endParaRPr lang="en-US" sz="2000" dirty="0"/>
          </a:p>
        </p:txBody>
      </p:sp>
      <p:sp>
        <p:nvSpPr>
          <p:cNvPr id="19" name="Text 16"/>
          <p:cNvSpPr/>
          <p:nvPr/>
        </p:nvSpPr>
        <p:spPr>
          <a:xfrm>
            <a:off x="4137065" y="6547247"/>
            <a:ext cx="2227898" cy="269915"/>
          </a:xfrm>
          <a:prstGeom prst="rect">
            <a:avLst/>
          </a:prstGeom>
          <a:noFill/>
          <a:ln/>
        </p:spPr>
        <p:txBody>
          <a:bodyPr wrap="none" lIns="0" tIns="0" rIns="0" bIns="0" rtlCol="0" anchor="t"/>
          <a:lstStyle/>
          <a:p>
            <a:pPr marL="0" indent="0" algn="r">
              <a:lnSpc>
                <a:spcPts val="2100"/>
              </a:lnSpc>
              <a:buNone/>
            </a:pPr>
            <a:r>
              <a:rPr lang="en-US" sz="1700" b="1" dirty="0">
                <a:solidFill>
                  <a:srgbClr val="151617"/>
                </a:solidFill>
                <a:latin typeface="Montserrat Black" pitchFamily="34" charset="0"/>
                <a:ea typeface="Montserrat Black" pitchFamily="34" charset="-122"/>
                <a:cs typeface="Montserrat Black" pitchFamily="34" charset="-120"/>
              </a:rPr>
              <a:t>Statistical Analysis</a:t>
            </a:r>
            <a:endParaRPr lang="en-US" sz="1700" dirty="0"/>
          </a:p>
        </p:txBody>
      </p:sp>
      <p:sp>
        <p:nvSpPr>
          <p:cNvPr id="20" name="Text 17"/>
          <p:cNvSpPr/>
          <p:nvPr/>
        </p:nvSpPr>
        <p:spPr>
          <a:xfrm>
            <a:off x="604599" y="6920746"/>
            <a:ext cx="5760363" cy="276344"/>
          </a:xfrm>
          <a:prstGeom prst="rect">
            <a:avLst/>
          </a:prstGeom>
          <a:noFill/>
          <a:ln/>
        </p:spPr>
        <p:txBody>
          <a:bodyPr wrap="none" lIns="0" tIns="0" rIns="0" bIns="0" rtlCol="0" anchor="t"/>
          <a:lstStyle/>
          <a:p>
            <a:pPr marL="0" indent="0" algn="r">
              <a:lnSpc>
                <a:spcPts val="2150"/>
              </a:lnSpc>
              <a:buNone/>
            </a:pPr>
            <a:r>
              <a:rPr lang="en-US" sz="1350" dirty="0">
                <a:solidFill>
                  <a:srgbClr val="151617"/>
                </a:solidFill>
                <a:latin typeface="Inconsolata" pitchFamily="34" charset="0"/>
                <a:ea typeface="Inconsolata" pitchFamily="34" charset="-122"/>
                <a:cs typeface="Inconsolata" pitchFamily="34" charset="-120"/>
              </a:rPr>
              <a:t>Summary statistics calculated to reveal key insights</a:t>
            </a:r>
            <a:endParaRPr lang="en-US" sz="13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sp>
        <p:nvSpPr>
          <p:cNvPr id="2" name="Text 0"/>
          <p:cNvSpPr/>
          <p:nvPr/>
        </p:nvSpPr>
        <p:spPr>
          <a:xfrm>
            <a:off x="793790" y="1093946"/>
            <a:ext cx="13042821" cy="1417558"/>
          </a:xfrm>
          <a:prstGeom prst="rect">
            <a:avLst/>
          </a:prstGeom>
          <a:noFill/>
          <a:ln/>
        </p:spPr>
        <p:txBody>
          <a:bodyPr wrap="square" lIns="0" tIns="0" rIns="0" bIns="0" rtlCol="0" anchor="t"/>
          <a:lstStyle/>
          <a:p>
            <a:pPr marL="0" indent="0">
              <a:lnSpc>
                <a:spcPts val="5550"/>
              </a:lnSpc>
              <a:buNone/>
            </a:pPr>
            <a:r>
              <a:rPr lang="en-US" sz="4450" b="1" dirty="0">
                <a:solidFill>
                  <a:srgbClr val="151617"/>
                </a:solidFill>
                <a:latin typeface="Montserrat Black" pitchFamily="34" charset="0"/>
                <a:ea typeface="Montserrat Black" pitchFamily="34" charset="-122"/>
                <a:cs typeface="Montserrat Black" pitchFamily="34" charset="-120"/>
              </a:rPr>
              <a:t>Trends in Colony Losses and Stressor Impacts</a:t>
            </a:r>
            <a:endParaRPr lang="en-US" sz="4450" dirty="0"/>
          </a:p>
        </p:txBody>
      </p:sp>
      <p:sp>
        <p:nvSpPr>
          <p:cNvPr id="3" name="Text 1"/>
          <p:cNvSpPr/>
          <p:nvPr/>
        </p:nvSpPr>
        <p:spPr>
          <a:xfrm>
            <a:off x="793790" y="2965133"/>
            <a:ext cx="13042821" cy="1814513"/>
          </a:xfrm>
          <a:prstGeom prst="rect">
            <a:avLst/>
          </a:prstGeom>
          <a:noFill/>
          <a:ln/>
        </p:spPr>
        <p:txBody>
          <a:bodyPr wrap="square" lIns="0" tIns="0" rIns="0" bIns="0" rtlCol="0" anchor="t"/>
          <a:lstStyle/>
          <a:p>
            <a:pPr marL="0" indent="0">
              <a:lnSpc>
                <a:spcPts val="2850"/>
              </a:lnSpc>
              <a:buNone/>
            </a:pPr>
            <a:r>
              <a:rPr lang="en-US" sz="1750" dirty="0">
                <a:solidFill>
                  <a:srgbClr val="151617"/>
                </a:solidFill>
                <a:latin typeface="Inconsolata" pitchFamily="34" charset="0"/>
                <a:ea typeface="Inconsolata" pitchFamily="34" charset="-122"/>
                <a:cs typeface="Inconsolata" pitchFamily="34" charset="-120"/>
              </a:rPr>
              <a:t>Analysis of colony losses over time reveals fluctuations with distinguishable peaks and troughs. Varroa mites and other pests/parasites emerge as the most significant stressors, aligning with existing literature. California shows the highest losses, while states like Connecticut and Vermont exhibit lower losses. A weak positive correlation (0.18) between colony loss and stress percentage suggests that higher stress is associated with increased losses, but the relationship is limited.</a:t>
            </a:r>
            <a:endParaRPr lang="en-US" sz="1750" dirty="0"/>
          </a:p>
        </p:txBody>
      </p:sp>
      <p:sp>
        <p:nvSpPr>
          <p:cNvPr id="4" name="Text 2"/>
          <p:cNvSpPr/>
          <p:nvPr/>
        </p:nvSpPr>
        <p:spPr>
          <a:xfrm>
            <a:off x="793790" y="526161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Top Stressors</a:t>
            </a:r>
            <a:endParaRPr lang="en-US" sz="2200" dirty="0"/>
          </a:p>
        </p:txBody>
      </p:sp>
      <p:sp>
        <p:nvSpPr>
          <p:cNvPr id="5" name="Text 3"/>
          <p:cNvSpPr/>
          <p:nvPr/>
        </p:nvSpPr>
        <p:spPr>
          <a:xfrm>
            <a:off x="793790" y="5842754"/>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151617"/>
                </a:solidFill>
                <a:latin typeface="Inconsolata" pitchFamily="34" charset="0"/>
                <a:ea typeface="Inconsolata" pitchFamily="34" charset="-122"/>
                <a:cs typeface="Inconsolata" pitchFamily="34" charset="-120"/>
              </a:rPr>
              <a:t>Varroa mites and other pests/parasites have highest impact</a:t>
            </a:r>
            <a:endParaRPr lang="en-US" sz="1750" dirty="0"/>
          </a:p>
        </p:txBody>
      </p:sp>
      <p:sp>
        <p:nvSpPr>
          <p:cNvPr id="6" name="Text 4"/>
          <p:cNvSpPr/>
          <p:nvPr/>
        </p:nvSpPr>
        <p:spPr>
          <a:xfrm>
            <a:off x="5332928" y="526161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State Variations</a:t>
            </a:r>
            <a:endParaRPr lang="en-US" sz="2200" dirty="0"/>
          </a:p>
        </p:txBody>
      </p:sp>
      <p:sp>
        <p:nvSpPr>
          <p:cNvPr id="7" name="Text 5"/>
          <p:cNvSpPr/>
          <p:nvPr/>
        </p:nvSpPr>
        <p:spPr>
          <a:xfrm>
            <a:off x="5332928" y="5842754"/>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151617"/>
                </a:solidFill>
                <a:latin typeface="Inconsolata" pitchFamily="34" charset="0"/>
                <a:ea typeface="Inconsolata" pitchFamily="34" charset="-122"/>
                <a:cs typeface="Inconsolata" pitchFamily="34" charset="-120"/>
              </a:rPr>
              <a:t>California experiences highest losses, Connecticut and Vermont lowest</a:t>
            </a:r>
            <a:endParaRPr lang="en-US" sz="1750" dirty="0"/>
          </a:p>
        </p:txBody>
      </p:sp>
      <p:sp>
        <p:nvSpPr>
          <p:cNvPr id="8" name="Text 6"/>
          <p:cNvSpPr/>
          <p:nvPr/>
        </p:nvSpPr>
        <p:spPr>
          <a:xfrm>
            <a:off x="9872067" y="526161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Correlation</a:t>
            </a:r>
            <a:endParaRPr lang="en-US" sz="2200" dirty="0"/>
          </a:p>
        </p:txBody>
      </p:sp>
      <p:sp>
        <p:nvSpPr>
          <p:cNvPr id="9" name="Text 7"/>
          <p:cNvSpPr/>
          <p:nvPr/>
        </p:nvSpPr>
        <p:spPr>
          <a:xfrm>
            <a:off x="9872067" y="5842754"/>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151617"/>
                </a:solidFill>
                <a:latin typeface="Inconsolata" pitchFamily="34" charset="0"/>
                <a:ea typeface="Inconsolata" pitchFamily="34" charset="-122"/>
                <a:cs typeface="Inconsolata" pitchFamily="34" charset="-120"/>
              </a:rPr>
              <a:t>Weak positive correlation (0.18) between stress and colony loss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81130" y="546854"/>
            <a:ext cx="7754541" cy="1240631"/>
          </a:xfrm>
          <a:prstGeom prst="rect">
            <a:avLst/>
          </a:prstGeom>
          <a:noFill/>
          <a:ln/>
        </p:spPr>
        <p:txBody>
          <a:bodyPr wrap="square" lIns="0" tIns="0" rIns="0" bIns="0" rtlCol="0" anchor="t"/>
          <a:lstStyle/>
          <a:p>
            <a:pPr marL="0" indent="0">
              <a:lnSpc>
                <a:spcPts val="4850"/>
              </a:lnSpc>
              <a:buNone/>
            </a:pPr>
            <a:r>
              <a:rPr lang="en-US" sz="3900" b="1" dirty="0">
                <a:solidFill>
                  <a:srgbClr val="151617"/>
                </a:solidFill>
                <a:latin typeface="Montserrat Black" pitchFamily="34" charset="0"/>
                <a:ea typeface="Montserrat Black" pitchFamily="34" charset="-122"/>
                <a:cs typeface="Montserrat Black" pitchFamily="34" charset="-120"/>
              </a:rPr>
              <a:t>Statistical Analysis and Regression Model</a:t>
            </a:r>
            <a:endParaRPr lang="en-US" sz="3900" dirty="0"/>
          </a:p>
        </p:txBody>
      </p:sp>
      <p:sp>
        <p:nvSpPr>
          <p:cNvPr id="4" name="Text 1"/>
          <p:cNvSpPr/>
          <p:nvPr/>
        </p:nvSpPr>
        <p:spPr>
          <a:xfrm>
            <a:off x="6181130" y="2085142"/>
            <a:ext cx="7754541" cy="2222778"/>
          </a:xfrm>
          <a:prstGeom prst="rect">
            <a:avLst/>
          </a:prstGeom>
          <a:noFill/>
          <a:ln/>
        </p:spPr>
        <p:txBody>
          <a:bodyPr wrap="square" lIns="0" tIns="0" rIns="0" bIns="0" rtlCol="0" anchor="t"/>
          <a:lstStyle/>
          <a:p>
            <a:pPr marL="0" indent="0">
              <a:lnSpc>
                <a:spcPts val="2500"/>
              </a:lnSpc>
              <a:buNone/>
            </a:pPr>
            <a:r>
              <a:rPr lang="en-US" sz="1550" dirty="0">
                <a:solidFill>
                  <a:srgbClr val="151617"/>
                </a:solidFill>
                <a:latin typeface="Inconsolata" pitchFamily="34" charset="0"/>
                <a:ea typeface="Inconsolata" pitchFamily="34" charset="-122"/>
                <a:cs typeface="Inconsolata" pitchFamily="34" charset="-120"/>
              </a:rPr>
              <a:t>A regression model examining the relationship between colony loss and stress percentage reveals a wide range of prediction errors. The residual standard error is 3685.72, with a multiple R-squared of 0.9879 and adjusted R-squared of 0.9754. A pairs plot shows a positive trend between stress percent and colony loss, but the correlation appears weak. The spread in the data and presence of outliers suggest that other factors may also be influencing colony loss.</a:t>
            </a:r>
            <a:endParaRPr lang="en-US" sz="1550" dirty="0"/>
          </a:p>
        </p:txBody>
      </p:sp>
      <p:sp>
        <p:nvSpPr>
          <p:cNvPr id="5" name="Shape 2"/>
          <p:cNvSpPr/>
          <p:nvPr/>
        </p:nvSpPr>
        <p:spPr>
          <a:xfrm>
            <a:off x="6181130" y="4531162"/>
            <a:ext cx="3778091" cy="1476494"/>
          </a:xfrm>
          <a:prstGeom prst="roundRect">
            <a:avLst>
              <a:gd name="adj" fmla="val 619"/>
            </a:avLst>
          </a:prstGeom>
          <a:solidFill>
            <a:srgbClr val="F8EC99"/>
          </a:solidFill>
          <a:ln w="7620">
            <a:solidFill>
              <a:srgbClr val="151617"/>
            </a:solidFill>
            <a:prstDash val="solid"/>
          </a:ln>
          <a:effectLst>
            <a:outerShdw dist="17780" dir="2700000" algn="bl" rotWithShape="0">
              <a:srgbClr val="151617">
                <a:alpha val="100000"/>
              </a:srgbClr>
            </a:outerShdw>
          </a:effectLst>
        </p:spPr>
        <p:txBody>
          <a:bodyPr/>
          <a:lstStyle/>
          <a:p>
            <a:endParaRPr lang="en-US"/>
          </a:p>
        </p:txBody>
      </p:sp>
      <p:sp>
        <p:nvSpPr>
          <p:cNvPr id="6" name="Text 3"/>
          <p:cNvSpPr/>
          <p:nvPr/>
        </p:nvSpPr>
        <p:spPr>
          <a:xfrm>
            <a:off x="6387227" y="4737259"/>
            <a:ext cx="2481263" cy="310158"/>
          </a:xfrm>
          <a:prstGeom prst="rect">
            <a:avLst/>
          </a:prstGeom>
          <a:noFill/>
          <a:ln/>
        </p:spPr>
        <p:txBody>
          <a:bodyPr wrap="none" lIns="0" tIns="0" rIns="0" bIns="0" rtlCol="0" anchor="t"/>
          <a:lstStyle/>
          <a:p>
            <a:pPr marL="0" indent="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Residual Range</a:t>
            </a:r>
            <a:endParaRPr lang="en-US" sz="1950" dirty="0"/>
          </a:p>
        </p:txBody>
      </p:sp>
      <p:sp>
        <p:nvSpPr>
          <p:cNvPr id="7" name="Text 4"/>
          <p:cNvSpPr/>
          <p:nvPr/>
        </p:nvSpPr>
        <p:spPr>
          <a:xfrm>
            <a:off x="6387227" y="5166479"/>
            <a:ext cx="3365897" cy="317540"/>
          </a:xfrm>
          <a:prstGeom prst="rect">
            <a:avLst/>
          </a:prstGeom>
          <a:noFill/>
          <a:ln/>
        </p:spPr>
        <p:txBody>
          <a:bodyPr wrap="none" lIns="0" tIns="0" rIns="0" bIns="0" rtlCol="0" anchor="t"/>
          <a:lstStyle/>
          <a:p>
            <a:pPr marL="0" indent="0">
              <a:lnSpc>
                <a:spcPts val="2500"/>
              </a:lnSpc>
              <a:buNone/>
            </a:pPr>
            <a:r>
              <a:rPr lang="en-US" sz="1550" dirty="0">
                <a:solidFill>
                  <a:srgbClr val="151617"/>
                </a:solidFill>
                <a:latin typeface="Inconsolata" pitchFamily="34" charset="0"/>
                <a:ea typeface="Inconsolata" pitchFamily="34" charset="-122"/>
                <a:cs typeface="Inconsolata" pitchFamily="34" charset="-120"/>
              </a:rPr>
              <a:t>-13736.9965 to 13736.9965</a:t>
            </a:r>
            <a:endParaRPr lang="en-US" sz="1550" dirty="0"/>
          </a:p>
        </p:txBody>
      </p:sp>
      <p:sp>
        <p:nvSpPr>
          <p:cNvPr id="8" name="Shape 5"/>
          <p:cNvSpPr/>
          <p:nvPr/>
        </p:nvSpPr>
        <p:spPr>
          <a:xfrm>
            <a:off x="10157698" y="4531162"/>
            <a:ext cx="3778091" cy="1476494"/>
          </a:xfrm>
          <a:prstGeom prst="roundRect">
            <a:avLst>
              <a:gd name="adj" fmla="val 619"/>
            </a:avLst>
          </a:prstGeom>
          <a:solidFill>
            <a:srgbClr val="F8EC99"/>
          </a:solidFill>
          <a:ln w="7620">
            <a:solidFill>
              <a:srgbClr val="151617"/>
            </a:solidFill>
            <a:prstDash val="solid"/>
          </a:ln>
          <a:effectLst>
            <a:outerShdw dist="17780" dir="2700000" algn="bl" rotWithShape="0">
              <a:srgbClr val="151617">
                <a:alpha val="100000"/>
              </a:srgbClr>
            </a:outerShdw>
          </a:effectLst>
        </p:spPr>
        <p:txBody>
          <a:bodyPr/>
          <a:lstStyle/>
          <a:p>
            <a:endParaRPr lang="en-US"/>
          </a:p>
        </p:txBody>
      </p:sp>
      <p:sp>
        <p:nvSpPr>
          <p:cNvPr id="9" name="Text 6"/>
          <p:cNvSpPr/>
          <p:nvPr/>
        </p:nvSpPr>
        <p:spPr>
          <a:xfrm>
            <a:off x="10363795" y="4737259"/>
            <a:ext cx="2481263" cy="310158"/>
          </a:xfrm>
          <a:prstGeom prst="rect">
            <a:avLst/>
          </a:prstGeom>
          <a:noFill/>
          <a:ln/>
        </p:spPr>
        <p:txBody>
          <a:bodyPr wrap="none" lIns="0" tIns="0" rIns="0" bIns="0" rtlCol="0" anchor="t"/>
          <a:lstStyle/>
          <a:p>
            <a:pPr marL="0" indent="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R-squared</a:t>
            </a:r>
            <a:endParaRPr lang="en-US" sz="1950" dirty="0"/>
          </a:p>
        </p:txBody>
      </p:sp>
      <p:sp>
        <p:nvSpPr>
          <p:cNvPr id="10" name="Text 7"/>
          <p:cNvSpPr/>
          <p:nvPr/>
        </p:nvSpPr>
        <p:spPr>
          <a:xfrm>
            <a:off x="10363795" y="5166479"/>
            <a:ext cx="3365897" cy="635079"/>
          </a:xfrm>
          <a:prstGeom prst="rect">
            <a:avLst/>
          </a:prstGeom>
          <a:noFill/>
          <a:ln/>
        </p:spPr>
        <p:txBody>
          <a:bodyPr wrap="square" lIns="0" tIns="0" rIns="0" bIns="0" rtlCol="0" anchor="t"/>
          <a:lstStyle/>
          <a:p>
            <a:pPr marL="0" indent="0">
              <a:lnSpc>
                <a:spcPts val="2500"/>
              </a:lnSpc>
              <a:buNone/>
            </a:pPr>
            <a:r>
              <a:rPr lang="en-US" sz="1550" dirty="0">
                <a:solidFill>
                  <a:srgbClr val="151617"/>
                </a:solidFill>
                <a:latin typeface="Inconsolata" pitchFamily="34" charset="0"/>
                <a:ea typeface="Inconsolata" pitchFamily="34" charset="-122"/>
                <a:cs typeface="Inconsolata" pitchFamily="34" charset="-120"/>
              </a:rPr>
              <a:t>0.9879 (Multiple), 0.9754 (Adjusted)</a:t>
            </a:r>
            <a:endParaRPr lang="en-US" sz="1550" dirty="0"/>
          </a:p>
        </p:txBody>
      </p:sp>
      <p:sp>
        <p:nvSpPr>
          <p:cNvPr id="11" name="Shape 8"/>
          <p:cNvSpPr/>
          <p:nvPr/>
        </p:nvSpPr>
        <p:spPr>
          <a:xfrm>
            <a:off x="6181130" y="6206133"/>
            <a:ext cx="3778091" cy="1476494"/>
          </a:xfrm>
          <a:prstGeom prst="roundRect">
            <a:avLst>
              <a:gd name="adj" fmla="val 619"/>
            </a:avLst>
          </a:prstGeom>
          <a:solidFill>
            <a:srgbClr val="F8EC99"/>
          </a:solidFill>
          <a:ln w="7620">
            <a:solidFill>
              <a:srgbClr val="151617"/>
            </a:solidFill>
            <a:prstDash val="solid"/>
          </a:ln>
          <a:effectLst>
            <a:outerShdw dist="17780" dir="2700000" algn="bl" rotWithShape="0">
              <a:srgbClr val="151617">
                <a:alpha val="100000"/>
              </a:srgbClr>
            </a:outerShdw>
          </a:effectLst>
        </p:spPr>
        <p:txBody>
          <a:bodyPr/>
          <a:lstStyle/>
          <a:p>
            <a:endParaRPr lang="en-US"/>
          </a:p>
        </p:txBody>
      </p:sp>
      <p:sp>
        <p:nvSpPr>
          <p:cNvPr id="12" name="Text 9"/>
          <p:cNvSpPr/>
          <p:nvPr/>
        </p:nvSpPr>
        <p:spPr>
          <a:xfrm>
            <a:off x="6387227" y="6412230"/>
            <a:ext cx="2481263" cy="310158"/>
          </a:xfrm>
          <a:prstGeom prst="rect">
            <a:avLst/>
          </a:prstGeom>
          <a:noFill/>
          <a:ln/>
        </p:spPr>
        <p:txBody>
          <a:bodyPr wrap="none" lIns="0" tIns="0" rIns="0" bIns="0" rtlCol="0" anchor="t"/>
          <a:lstStyle/>
          <a:p>
            <a:pPr marL="0" indent="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Correlation</a:t>
            </a:r>
            <a:endParaRPr lang="en-US" sz="1950" dirty="0"/>
          </a:p>
        </p:txBody>
      </p:sp>
      <p:sp>
        <p:nvSpPr>
          <p:cNvPr id="13" name="Text 10"/>
          <p:cNvSpPr/>
          <p:nvPr/>
        </p:nvSpPr>
        <p:spPr>
          <a:xfrm>
            <a:off x="6387227" y="6841450"/>
            <a:ext cx="3365897" cy="635079"/>
          </a:xfrm>
          <a:prstGeom prst="rect">
            <a:avLst/>
          </a:prstGeom>
          <a:noFill/>
          <a:ln/>
        </p:spPr>
        <p:txBody>
          <a:bodyPr wrap="square" lIns="0" tIns="0" rIns="0" bIns="0" rtlCol="0" anchor="t"/>
          <a:lstStyle/>
          <a:p>
            <a:pPr marL="0" indent="0">
              <a:lnSpc>
                <a:spcPts val="2500"/>
              </a:lnSpc>
              <a:buNone/>
            </a:pPr>
            <a:r>
              <a:rPr lang="en-US" sz="1550" dirty="0">
                <a:solidFill>
                  <a:srgbClr val="151617"/>
                </a:solidFill>
                <a:latin typeface="Inconsolata" pitchFamily="34" charset="0"/>
                <a:ea typeface="Inconsolata" pitchFamily="34" charset="-122"/>
                <a:cs typeface="Inconsolata" pitchFamily="34" charset="-120"/>
              </a:rPr>
              <a:t>Weak positive trend between stress and loss</a:t>
            </a:r>
            <a:endParaRPr lang="en-US" sz="1550" dirty="0"/>
          </a:p>
        </p:txBody>
      </p:sp>
      <p:sp>
        <p:nvSpPr>
          <p:cNvPr id="14" name="Shape 11"/>
          <p:cNvSpPr/>
          <p:nvPr/>
        </p:nvSpPr>
        <p:spPr>
          <a:xfrm>
            <a:off x="10157698" y="6206133"/>
            <a:ext cx="3778091" cy="1476494"/>
          </a:xfrm>
          <a:prstGeom prst="roundRect">
            <a:avLst>
              <a:gd name="adj" fmla="val 619"/>
            </a:avLst>
          </a:prstGeom>
          <a:solidFill>
            <a:srgbClr val="F8EC99"/>
          </a:solidFill>
          <a:ln w="7620">
            <a:solidFill>
              <a:srgbClr val="151617"/>
            </a:solidFill>
            <a:prstDash val="solid"/>
          </a:ln>
          <a:effectLst>
            <a:outerShdw dist="17780" dir="2700000" algn="bl" rotWithShape="0">
              <a:srgbClr val="151617">
                <a:alpha val="100000"/>
              </a:srgbClr>
            </a:outerShdw>
          </a:effectLst>
        </p:spPr>
        <p:txBody>
          <a:bodyPr/>
          <a:lstStyle/>
          <a:p>
            <a:endParaRPr lang="en-US"/>
          </a:p>
        </p:txBody>
      </p:sp>
      <p:sp>
        <p:nvSpPr>
          <p:cNvPr id="15" name="Text 12"/>
          <p:cNvSpPr/>
          <p:nvPr/>
        </p:nvSpPr>
        <p:spPr>
          <a:xfrm>
            <a:off x="10363795" y="6412230"/>
            <a:ext cx="2481263" cy="310158"/>
          </a:xfrm>
          <a:prstGeom prst="rect">
            <a:avLst/>
          </a:prstGeom>
          <a:noFill/>
          <a:ln/>
        </p:spPr>
        <p:txBody>
          <a:bodyPr wrap="none" lIns="0" tIns="0" rIns="0" bIns="0" rtlCol="0" anchor="t"/>
          <a:lstStyle/>
          <a:p>
            <a:pPr marL="0" indent="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Other Factors</a:t>
            </a:r>
            <a:endParaRPr lang="en-US" sz="1950" dirty="0"/>
          </a:p>
        </p:txBody>
      </p:sp>
      <p:sp>
        <p:nvSpPr>
          <p:cNvPr id="16" name="Text 13"/>
          <p:cNvSpPr/>
          <p:nvPr/>
        </p:nvSpPr>
        <p:spPr>
          <a:xfrm>
            <a:off x="10363795" y="6841450"/>
            <a:ext cx="3365897" cy="635079"/>
          </a:xfrm>
          <a:prstGeom prst="rect">
            <a:avLst/>
          </a:prstGeom>
          <a:noFill/>
          <a:ln/>
        </p:spPr>
        <p:txBody>
          <a:bodyPr wrap="square" lIns="0" tIns="0" rIns="0" bIns="0" rtlCol="0" anchor="t"/>
          <a:lstStyle/>
          <a:p>
            <a:pPr marL="0" indent="0">
              <a:lnSpc>
                <a:spcPts val="2500"/>
              </a:lnSpc>
              <a:buNone/>
            </a:pPr>
            <a:r>
              <a:rPr lang="en-US" sz="1550" dirty="0">
                <a:solidFill>
                  <a:srgbClr val="151617"/>
                </a:solidFill>
                <a:latin typeface="Inconsolata" pitchFamily="34" charset="0"/>
                <a:ea typeface="Inconsolata" pitchFamily="34" charset="-122"/>
                <a:cs typeface="Inconsolata" pitchFamily="34" charset="-120"/>
              </a:rPr>
              <a:t>Data spread suggests additional influences</a:t>
            </a:r>
            <a:endParaRPr lang="en-US" sz="15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3" grpId="0" animBg="1"/>
      <p:bldP spid="16"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55306" y="605314"/>
            <a:ext cx="7606189" cy="1373029"/>
          </a:xfrm>
          <a:prstGeom prst="rect">
            <a:avLst/>
          </a:prstGeom>
          <a:noFill/>
          <a:ln/>
        </p:spPr>
        <p:txBody>
          <a:bodyPr wrap="square" lIns="0" tIns="0" rIns="0" bIns="0" rtlCol="0" anchor="t"/>
          <a:lstStyle/>
          <a:p>
            <a:pPr marL="0" indent="0">
              <a:lnSpc>
                <a:spcPts val="5400"/>
              </a:lnSpc>
              <a:buNone/>
            </a:pPr>
            <a:r>
              <a:rPr lang="en-US" sz="4300" b="1" dirty="0">
                <a:solidFill>
                  <a:srgbClr val="151617"/>
                </a:solidFill>
                <a:latin typeface="Montserrat Black" pitchFamily="34" charset="0"/>
                <a:ea typeface="Montserrat Black" pitchFamily="34" charset="-122"/>
                <a:cs typeface="Montserrat Black" pitchFamily="34" charset="-120"/>
              </a:rPr>
              <a:t>Hypothesis Testing Results</a:t>
            </a:r>
            <a:endParaRPr lang="en-US" sz="4300" dirty="0"/>
          </a:p>
        </p:txBody>
      </p:sp>
      <p:sp>
        <p:nvSpPr>
          <p:cNvPr id="4" name="Text 1"/>
          <p:cNvSpPr/>
          <p:nvPr/>
        </p:nvSpPr>
        <p:spPr>
          <a:xfrm>
            <a:off x="6255306" y="2307788"/>
            <a:ext cx="7606189" cy="3163253"/>
          </a:xfrm>
          <a:prstGeom prst="rect">
            <a:avLst/>
          </a:prstGeom>
          <a:noFill/>
          <a:ln/>
        </p:spPr>
        <p:txBody>
          <a:bodyPr wrap="square" lIns="0" tIns="0" rIns="0" bIns="0" rtlCol="0" anchor="t"/>
          <a:lstStyle/>
          <a:p>
            <a:pPr marL="0" indent="0">
              <a:lnSpc>
                <a:spcPts val="2750"/>
              </a:lnSpc>
              <a:buNone/>
            </a:pPr>
            <a:r>
              <a:rPr lang="en-US" sz="1700" dirty="0">
                <a:solidFill>
                  <a:srgbClr val="151617"/>
                </a:solidFill>
                <a:latin typeface="Inconsolata" pitchFamily="34" charset="0"/>
                <a:ea typeface="Inconsolata" pitchFamily="34" charset="-122"/>
                <a:cs typeface="Inconsolata" pitchFamily="34" charset="-120"/>
              </a:rPr>
              <a:t>Two hypothesis tests were conducted. The first, a proportions test for colony losses between high and low stress states, yielded a p-value of 0.8062, indicating no significant difference. The second test examined the relationship between different stressors and colonies lost. Shapiro-Wilk normality tests showed most stressors departing from normality, justifying the use of a Kruskal-Wallis test. This non-parametric test resulted in a p-value of 0.7067, suggesting no significant evidence that colony loss differs between stressor categories.</a:t>
            </a:r>
            <a:endParaRPr lang="en-US" sz="1700" dirty="0"/>
          </a:p>
        </p:txBody>
      </p:sp>
      <p:sp>
        <p:nvSpPr>
          <p:cNvPr id="5" name="Shape 2"/>
          <p:cNvSpPr/>
          <p:nvPr/>
        </p:nvSpPr>
        <p:spPr>
          <a:xfrm>
            <a:off x="6255306" y="5718096"/>
            <a:ext cx="7606189" cy="1906191"/>
          </a:xfrm>
          <a:prstGeom prst="roundRect">
            <a:avLst>
              <a:gd name="adj" fmla="val 480"/>
            </a:avLst>
          </a:prstGeom>
          <a:noFill/>
          <a:ln w="7620">
            <a:solidFill>
              <a:srgbClr val="000000">
                <a:alpha val="8000"/>
              </a:srgbClr>
            </a:solidFill>
            <a:prstDash val="solid"/>
          </a:ln>
        </p:spPr>
        <p:txBody>
          <a:bodyPr/>
          <a:lstStyle/>
          <a:p>
            <a:endParaRPr lang="en-US"/>
          </a:p>
        </p:txBody>
      </p:sp>
      <p:sp>
        <p:nvSpPr>
          <p:cNvPr id="6" name="Shape 3"/>
          <p:cNvSpPr/>
          <p:nvPr/>
        </p:nvSpPr>
        <p:spPr>
          <a:xfrm>
            <a:off x="6262926" y="5725716"/>
            <a:ext cx="7590115" cy="630317"/>
          </a:xfrm>
          <a:prstGeom prst="rect">
            <a:avLst/>
          </a:prstGeom>
          <a:solidFill>
            <a:srgbClr val="F8EC99"/>
          </a:solidFill>
          <a:ln>
            <a:solidFill>
              <a:schemeClr val="tx1"/>
            </a:solidFill>
          </a:ln>
        </p:spPr>
        <p:txBody>
          <a:bodyPr/>
          <a:lstStyle/>
          <a:p>
            <a:endParaRPr lang="en-US"/>
          </a:p>
        </p:txBody>
      </p:sp>
      <p:sp>
        <p:nvSpPr>
          <p:cNvPr id="7" name="Text 4"/>
          <p:cNvSpPr/>
          <p:nvPr/>
        </p:nvSpPr>
        <p:spPr>
          <a:xfrm>
            <a:off x="6483548" y="5865138"/>
            <a:ext cx="2086570" cy="351472"/>
          </a:xfrm>
          <a:prstGeom prst="rect">
            <a:avLst/>
          </a:prstGeom>
          <a:noFill/>
          <a:ln/>
        </p:spPr>
        <p:txBody>
          <a:bodyPr wrap="none" lIns="0" tIns="0" rIns="0" bIns="0" rtlCol="0" anchor="t"/>
          <a:lstStyle/>
          <a:p>
            <a:pPr marL="0" indent="0">
              <a:lnSpc>
                <a:spcPts val="2750"/>
              </a:lnSpc>
              <a:buNone/>
            </a:pPr>
            <a:r>
              <a:rPr lang="en-US" sz="1700" dirty="0">
                <a:solidFill>
                  <a:srgbClr val="151617"/>
                </a:solidFill>
                <a:latin typeface="Inconsolata" pitchFamily="34" charset="0"/>
                <a:ea typeface="Inconsolata" pitchFamily="34" charset="-122"/>
                <a:cs typeface="Inconsolata" pitchFamily="34" charset="-120"/>
              </a:rPr>
              <a:t>Test</a:t>
            </a:r>
            <a:endParaRPr lang="en-US" sz="1700" dirty="0"/>
          </a:p>
        </p:txBody>
      </p:sp>
      <p:sp>
        <p:nvSpPr>
          <p:cNvPr id="8" name="Text 5"/>
          <p:cNvSpPr/>
          <p:nvPr/>
        </p:nvSpPr>
        <p:spPr>
          <a:xfrm>
            <a:off x="9017079" y="5865138"/>
            <a:ext cx="2082760" cy="351472"/>
          </a:xfrm>
          <a:prstGeom prst="rect">
            <a:avLst/>
          </a:prstGeom>
          <a:noFill/>
          <a:ln/>
        </p:spPr>
        <p:txBody>
          <a:bodyPr wrap="none" lIns="0" tIns="0" rIns="0" bIns="0" rtlCol="0" anchor="t"/>
          <a:lstStyle/>
          <a:p>
            <a:pPr marL="0" indent="0">
              <a:lnSpc>
                <a:spcPts val="2750"/>
              </a:lnSpc>
              <a:buNone/>
            </a:pPr>
            <a:r>
              <a:rPr lang="en-US" sz="1700" dirty="0">
                <a:solidFill>
                  <a:srgbClr val="151617"/>
                </a:solidFill>
                <a:latin typeface="Inconsolata" pitchFamily="34" charset="0"/>
                <a:ea typeface="Inconsolata" pitchFamily="34" charset="-122"/>
                <a:cs typeface="Inconsolata" pitchFamily="34" charset="-120"/>
              </a:rPr>
              <a:t>Statistic</a:t>
            </a:r>
            <a:endParaRPr lang="en-US" sz="1700" dirty="0"/>
          </a:p>
        </p:txBody>
      </p:sp>
      <p:sp>
        <p:nvSpPr>
          <p:cNvPr id="9" name="Text 6"/>
          <p:cNvSpPr/>
          <p:nvPr/>
        </p:nvSpPr>
        <p:spPr>
          <a:xfrm>
            <a:off x="11546800" y="5865138"/>
            <a:ext cx="2086570" cy="351472"/>
          </a:xfrm>
          <a:prstGeom prst="rect">
            <a:avLst/>
          </a:prstGeom>
          <a:noFill/>
          <a:ln/>
        </p:spPr>
        <p:txBody>
          <a:bodyPr wrap="none" lIns="0" tIns="0" rIns="0" bIns="0" rtlCol="0" anchor="t"/>
          <a:lstStyle/>
          <a:p>
            <a:pPr marL="0" indent="0">
              <a:lnSpc>
                <a:spcPts val="2750"/>
              </a:lnSpc>
              <a:buNone/>
            </a:pPr>
            <a:r>
              <a:rPr lang="en-US" sz="1700" dirty="0">
                <a:solidFill>
                  <a:srgbClr val="151617"/>
                </a:solidFill>
                <a:latin typeface="Inconsolata" pitchFamily="34" charset="0"/>
                <a:ea typeface="Inconsolata" pitchFamily="34" charset="-122"/>
                <a:cs typeface="Inconsolata" pitchFamily="34" charset="-120"/>
              </a:rPr>
              <a:t>P-value</a:t>
            </a:r>
            <a:endParaRPr lang="en-US" sz="1700" dirty="0"/>
          </a:p>
        </p:txBody>
      </p:sp>
      <p:sp>
        <p:nvSpPr>
          <p:cNvPr id="10" name="Shape 7"/>
          <p:cNvSpPr/>
          <p:nvPr/>
        </p:nvSpPr>
        <p:spPr>
          <a:xfrm>
            <a:off x="6262926" y="6356032"/>
            <a:ext cx="7590115" cy="630317"/>
          </a:xfrm>
          <a:prstGeom prst="rect">
            <a:avLst/>
          </a:prstGeom>
          <a:solidFill>
            <a:srgbClr val="F8EC99"/>
          </a:solidFill>
          <a:ln>
            <a:solidFill>
              <a:schemeClr val="tx1"/>
            </a:solidFill>
          </a:ln>
        </p:spPr>
        <p:txBody>
          <a:bodyPr/>
          <a:lstStyle/>
          <a:p>
            <a:endParaRPr lang="en-US"/>
          </a:p>
        </p:txBody>
      </p:sp>
      <p:sp>
        <p:nvSpPr>
          <p:cNvPr id="11" name="Text 8"/>
          <p:cNvSpPr/>
          <p:nvPr/>
        </p:nvSpPr>
        <p:spPr>
          <a:xfrm>
            <a:off x="6483548" y="6495455"/>
            <a:ext cx="2086570" cy="351472"/>
          </a:xfrm>
          <a:prstGeom prst="rect">
            <a:avLst/>
          </a:prstGeom>
          <a:noFill/>
          <a:ln/>
        </p:spPr>
        <p:txBody>
          <a:bodyPr wrap="none" lIns="0" tIns="0" rIns="0" bIns="0" rtlCol="0" anchor="t"/>
          <a:lstStyle/>
          <a:p>
            <a:pPr marL="0" indent="0">
              <a:lnSpc>
                <a:spcPts val="2750"/>
              </a:lnSpc>
              <a:buNone/>
            </a:pPr>
            <a:r>
              <a:rPr lang="en-US" sz="1700" dirty="0">
                <a:solidFill>
                  <a:srgbClr val="151617"/>
                </a:solidFill>
                <a:latin typeface="Inconsolata" pitchFamily="34" charset="0"/>
                <a:ea typeface="Inconsolata" pitchFamily="34" charset="-122"/>
                <a:cs typeface="Inconsolata" pitchFamily="34" charset="-120"/>
              </a:rPr>
              <a:t>Proportions Test</a:t>
            </a:r>
            <a:endParaRPr lang="en-US" sz="1700" dirty="0"/>
          </a:p>
        </p:txBody>
      </p:sp>
      <p:sp>
        <p:nvSpPr>
          <p:cNvPr id="12" name="Text 9"/>
          <p:cNvSpPr/>
          <p:nvPr/>
        </p:nvSpPr>
        <p:spPr>
          <a:xfrm>
            <a:off x="9017079" y="6495455"/>
            <a:ext cx="2082760" cy="351472"/>
          </a:xfrm>
          <a:prstGeom prst="rect">
            <a:avLst/>
          </a:prstGeom>
          <a:noFill/>
          <a:ln/>
        </p:spPr>
        <p:txBody>
          <a:bodyPr wrap="none" lIns="0" tIns="0" rIns="0" bIns="0" rtlCol="0" anchor="t"/>
          <a:lstStyle/>
          <a:p>
            <a:pPr marL="0" indent="0">
              <a:lnSpc>
                <a:spcPts val="2750"/>
              </a:lnSpc>
              <a:buNone/>
            </a:pPr>
            <a:r>
              <a:rPr lang="en-US" sz="1700" dirty="0">
                <a:solidFill>
                  <a:srgbClr val="151617"/>
                </a:solidFill>
                <a:latin typeface="Inconsolata" pitchFamily="34" charset="0"/>
                <a:ea typeface="Inconsolata" pitchFamily="34" charset="-122"/>
                <a:cs typeface="Inconsolata" pitchFamily="34" charset="-120"/>
              </a:rPr>
              <a:t>0.060185</a:t>
            </a:r>
            <a:endParaRPr lang="en-US" sz="1700" dirty="0"/>
          </a:p>
        </p:txBody>
      </p:sp>
      <p:sp>
        <p:nvSpPr>
          <p:cNvPr id="13" name="Text 10"/>
          <p:cNvSpPr/>
          <p:nvPr/>
        </p:nvSpPr>
        <p:spPr>
          <a:xfrm>
            <a:off x="11546800" y="6495455"/>
            <a:ext cx="2086570" cy="351472"/>
          </a:xfrm>
          <a:prstGeom prst="rect">
            <a:avLst/>
          </a:prstGeom>
          <a:noFill/>
          <a:ln/>
        </p:spPr>
        <p:txBody>
          <a:bodyPr wrap="none" lIns="0" tIns="0" rIns="0" bIns="0" rtlCol="0" anchor="t"/>
          <a:lstStyle/>
          <a:p>
            <a:pPr marL="0" indent="0">
              <a:lnSpc>
                <a:spcPts val="2750"/>
              </a:lnSpc>
              <a:buNone/>
            </a:pPr>
            <a:r>
              <a:rPr lang="en-US" sz="1700" dirty="0">
                <a:solidFill>
                  <a:srgbClr val="151617"/>
                </a:solidFill>
                <a:latin typeface="Inconsolata" pitchFamily="34" charset="0"/>
                <a:ea typeface="Inconsolata" pitchFamily="34" charset="-122"/>
                <a:cs typeface="Inconsolata" pitchFamily="34" charset="-120"/>
              </a:rPr>
              <a:t>0.8062</a:t>
            </a:r>
            <a:endParaRPr lang="en-US" sz="1700" dirty="0"/>
          </a:p>
        </p:txBody>
      </p:sp>
      <p:sp>
        <p:nvSpPr>
          <p:cNvPr id="14" name="Shape 11"/>
          <p:cNvSpPr/>
          <p:nvPr/>
        </p:nvSpPr>
        <p:spPr>
          <a:xfrm>
            <a:off x="6262926" y="6986349"/>
            <a:ext cx="7590115" cy="630317"/>
          </a:xfrm>
          <a:prstGeom prst="rect">
            <a:avLst/>
          </a:prstGeom>
          <a:solidFill>
            <a:srgbClr val="F8EC99"/>
          </a:solidFill>
          <a:ln>
            <a:solidFill>
              <a:schemeClr val="tx1"/>
            </a:solidFill>
          </a:ln>
        </p:spPr>
        <p:txBody>
          <a:bodyPr/>
          <a:lstStyle/>
          <a:p>
            <a:endParaRPr lang="en-US"/>
          </a:p>
        </p:txBody>
      </p:sp>
      <p:sp>
        <p:nvSpPr>
          <p:cNvPr id="15" name="Text 12"/>
          <p:cNvSpPr/>
          <p:nvPr/>
        </p:nvSpPr>
        <p:spPr>
          <a:xfrm>
            <a:off x="6483548" y="7125772"/>
            <a:ext cx="2086570" cy="351472"/>
          </a:xfrm>
          <a:prstGeom prst="rect">
            <a:avLst/>
          </a:prstGeom>
          <a:noFill/>
          <a:ln/>
        </p:spPr>
        <p:txBody>
          <a:bodyPr wrap="none" lIns="0" tIns="0" rIns="0" bIns="0" rtlCol="0" anchor="t"/>
          <a:lstStyle/>
          <a:p>
            <a:pPr marL="0" indent="0">
              <a:lnSpc>
                <a:spcPts val="2750"/>
              </a:lnSpc>
              <a:buNone/>
            </a:pPr>
            <a:r>
              <a:rPr lang="en-US" sz="1700" dirty="0">
                <a:solidFill>
                  <a:srgbClr val="151617"/>
                </a:solidFill>
                <a:latin typeface="Inconsolata" pitchFamily="34" charset="0"/>
                <a:ea typeface="Inconsolata" pitchFamily="34" charset="-122"/>
                <a:cs typeface="Inconsolata" pitchFamily="34" charset="-120"/>
              </a:rPr>
              <a:t>Kruskal-Wallis</a:t>
            </a:r>
            <a:endParaRPr lang="en-US" sz="1700" dirty="0"/>
          </a:p>
        </p:txBody>
      </p:sp>
      <p:sp>
        <p:nvSpPr>
          <p:cNvPr id="16" name="Text 13"/>
          <p:cNvSpPr/>
          <p:nvPr/>
        </p:nvSpPr>
        <p:spPr>
          <a:xfrm>
            <a:off x="9017079" y="7125772"/>
            <a:ext cx="2082760" cy="351472"/>
          </a:xfrm>
          <a:prstGeom prst="rect">
            <a:avLst/>
          </a:prstGeom>
          <a:noFill/>
          <a:ln/>
        </p:spPr>
        <p:txBody>
          <a:bodyPr wrap="none" lIns="0" tIns="0" rIns="0" bIns="0" rtlCol="0" anchor="t"/>
          <a:lstStyle/>
          <a:p>
            <a:pPr marL="0" indent="0">
              <a:lnSpc>
                <a:spcPts val="2750"/>
              </a:lnSpc>
              <a:buNone/>
            </a:pPr>
            <a:r>
              <a:rPr lang="en-US" sz="1700" dirty="0">
                <a:solidFill>
                  <a:srgbClr val="151617"/>
                </a:solidFill>
                <a:latin typeface="Inconsolata" pitchFamily="34" charset="0"/>
                <a:ea typeface="Inconsolata" pitchFamily="34" charset="-122"/>
                <a:cs typeface="Inconsolata" pitchFamily="34" charset="-120"/>
              </a:rPr>
              <a:t>2.9562</a:t>
            </a:r>
            <a:endParaRPr lang="en-US" sz="1700" dirty="0"/>
          </a:p>
        </p:txBody>
      </p:sp>
      <p:sp>
        <p:nvSpPr>
          <p:cNvPr id="17" name="Text 14"/>
          <p:cNvSpPr/>
          <p:nvPr/>
        </p:nvSpPr>
        <p:spPr>
          <a:xfrm>
            <a:off x="11546800" y="7125772"/>
            <a:ext cx="2086570" cy="351472"/>
          </a:xfrm>
          <a:prstGeom prst="rect">
            <a:avLst/>
          </a:prstGeom>
          <a:noFill/>
          <a:ln/>
        </p:spPr>
        <p:txBody>
          <a:bodyPr wrap="none" lIns="0" tIns="0" rIns="0" bIns="0" rtlCol="0" anchor="t"/>
          <a:lstStyle/>
          <a:p>
            <a:pPr marL="0" indent="0">
              <a:lnSpc>
                <a:spcPts val="2750"/>
              </a:lnSpc>
              <a:buNone/>
            </a:pPr>
            <a:r>
              <a:rPr lang="en-US" sz="1700" dirty="0">
                <a:solidFill>
                  <a:srgbClr val="151617"/>
                </a:solidFill>
                <a:latin typeface="Inconsolata" pitchFamily="34" charset="0"/>
                <a:ea typeface="Inconsolata" pitchFamily="34" charset="-122"/>
                <a:cs typeface="Inconsolata" pitchFamily="34" charset="-120"/>
              </a:rPr>
              <a:t>0.7067</a:t>
            </a:r>
            <a:endParaRPr lang="en-US" sz="17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up)">
                                      <p:cBhvr>
                                        <p:cTn id="8" dur="500"/>
                                        <p:tgtEl>
                                          <p:spTgt spid="5"/>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ppt_y</p:attrName>
                                        </p:attrNameLst>
                                      </p:cBhvr>
                                      <p:tavLst>
                                        <p:tav tm="0">
                                          <p:val>
                                            <p:strVal val="#ppt_y+#ppt_h*1.125000"/>
                                          </p:val>
                                        </p:tav>
                                        <p:tav tm="100000">
                                          <p:val>
                                            <p:strVal val="#ppt_y"/>
                                          </p:val>
                                        </p:tav>
                                      </p:tavLst>
                                    </p:anim>
                                    <p:animEffect transition="in" filter="wipe(up)">
                                      <p:cBhvr>
                                        <p:cTn id="12" dur="500"/>
                                        <p:tgtEl>
                                          <p:spTgt spid="6"/>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p:tgtEl>
                                          <p:spTgt spid="7"/>
                                        </p:tgtEl>
                                        <p:attrNameLst>
                                          <p:attrName>ppt_y</p:attrName>
                                        </p:attrNameLst>
                                      </p:cBhvr>
                                      <p:tavLst>
                                        <p:tav tm="0">
                                          <p:val>
                                            <p:strVal val="#ppt_y+#ppt_h*1.125000"/>
                                          </p:val>
                                        </p:tav>
                                        <p:tav tm="100000">
                                          <p:val>
                                            <p:strVal val="#ppt_y"/>
                                          </p:val>
                                        </p:tav>
                                      </p:tavLst>
                                    </p:anim>
                                    <p:animEffect transition="in" filter="wipe(up)">
                                      <p:cBhvr>
                                        <p:cTn id="16" dur="500"/>
                                        <p:tgtEl>
                                          <p:spTgt spid="7"/>
                                        </p:tgtEl>
                                      </p:cBhvr>
                                    </p:animEffect>
                                  </p:childTnLst>
                                </p:cTn>
                              </p:par>
                              <p:par>
                                <p:cTn id="17" presetID="12" presetClass="entr" presetSubtype="4"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p:tgtEl>
                                          <p:spTgt spid="8"/>
                                        </p:tgtEl>
                                        <p:attrNameLst>
                                          <p:attrName>ppt_y</p:attrName>
                                        </p:attrNameLst>
                                      </p:cBhvr>
                                      <p:tavLst>
                                        <p:tav tm="0">
                                          <p:val>
                                            <p:strVal val="#ppt_y+#ppt_h*1.125000"/>
                                          </p:val>
                                        </p:tav>
                                        <p:tav tm="100000">
                                          <p:val>
                                            <p:strVal val="#ppt_y"/>
                                          </p:val>
                                        </p:tav>
                                      </p:tavLst>
                                    </p:anim>
                                    <p:animEffect transition="in" filter="wipe(up)">
                                      <p:cBhvr>
                                        <p:cTn id="20" dur="500"/>
                                        <p:tgtEl>
                                          <p:spTgt spid="8"/>
                                        </p:tgtEl>
                                      </p:cBhvr>
                                    </p:animEffect>
                                  </p:childTnLst>
                                </p:cTn>
                              </p:par>
                              <p:par>
                                <p:cTn id="21" presetID="12" presetClass="entr" presetSubtype="4"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p:tgtEl>
                                          <p:spTgt spid="9"/>
                                        </p:tgtEl>
                                        <p:attrNameLst>
                                          <p:attrName>ppt_y</p:attrName>
                                        </p:attrNameLst>
                                      </p:cBhvr>
                                      <p:tavLst>
                                        <p:tav tm="0">
                                          <p:val>
                                            <p:strVal val="#ppt_y+#ppt_h*1.125000"/>
                                          </p:val>
                                        </p:tav>
                                        <p:tav tm="100000">
                                          <p:val>
                                            <p:strVal val="#ppt_y"/>
                                          </p:val>
                                        </p:tav>
                                      </p:tavLst>
                                    </p:anim>
                                    <p:animEffect transition="in" filter="wipe(up)">
                                      <p:cBhvr>
                                        <p:cTn id="24" dur="500"/>
                                        <p:tgtEl>
                                          <p:spTgt spid="9"/>
                                        </p:tgtEl>
                                      </p:cBhvr>
                                    </p:animEffect>
                                  </p:childTnLst>
                                </p:cTn>
                              </p:par>
                              <p:par>
                                <p:cTn id="25" presetID="12" presetClass="entr" presetSubtype="4"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p:tgtEl>
                                          <p:spTgt spid="10"/>
                                        </p:tgtEl>
                                        <p:attrNameLst>
                                          <p:attrName>ppt_y</p:attrName>
                                        </p:attrNameLst>
                                      </p:cBhvr>
                                      <p:tavLst>
                                        <p:tav tm="0">
                                          <p:val>
                                            <p:strVal val="#ppt_y+#ppt_h*1.125000"/>
                                          </p:val>
                                        </p:tav>
                                        <p:tav tm="100000">
                                          <p:val>
                                            <p:strVal val="#ppt_y"/>
                                          </p:val>
                                        </p:tav>
                                      </p:tavLst>
                                    </p:anim>
                                    <p:animEffect transition="in" filter="wipe(up)">
                                      <p:cBhvr>
                                        <p:cTn id="28" dur="500"/>
                                        <p:tgtEl>
                                          <p:spTgt spid="10"/>
                                        </p:tgtEl>
                                      </p:cBhvr>
                                    </p:animEffect>
                                  </p:childTnLst>
                                </p:cTn>
                              </p:par>
                              <p:par>
                                <p:cTn id="29" presetID="12" presetClass="entr" presetSubtype="4"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p:tgtEl>
                                          <p:spTgt spid="11"/>
                                        </p:tgtEl>
                                        <p:attrNameLst>
                                          <p:attrName>ppt_y</p:attrName>
                                        </p:attrNameLst>
                                      </p:cBhvr>
                                      <p:tavLst>
                                        <p:tav tm="0">
                                          <p:val>
                                            <p:strVal val="#ppt_y+#ppt_h*1.125000"/>
                                          </p:val>
                                        </p:tav>
                                        <p:tav tm="100000">
                                          <p:val>
                                            <p:strVal val="#ppt_y"/>
                                          </p:val>
                                        </p:tav>
                                      </p:tavLst>
                                    </p:anim>
                                    <p:animEffect transition="in" filter="wipe(up)">
                                      <p:cBhvr>
                                        <p:cTn id="32" dur="500"/>
                                        <p:tgtEl>
                                          <p:spTgt spid="11"/>
                                        </p:tgtEl>
                                      </p:cBhvr>
                                    </p:animEffect>
                                  </p:childTnLst>
                                </p:cTn>
                              </p:par>
                              <p:par>
                                <p:cTn id="33" presetID="12" presetClass="entr" presetSubtype="4"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p:tgtEl>
                                          <p:spTgt spid="12"/>
                                        </p:tgtEl>
                                        <p:attrNameLst>
                                          <p:attrName>ppt_y</p:attrName>
                                        </p:attrNameLst>
                                      </p:cBhvr>
                                      <p:tavLst>
                                        <p:tav tm="0">
                                          <p:val>
                                            <p:strVal val="#ppt_y+#ppt_h*1.125000"/>
                                          </p:val>
                                        </p:tav>
                                        <p:tav tm="100000">
                                          <p:val>
                                            <p:strVal val="#ppt_y"/>
                                          </p:val>
                                        </p:tav>
                                      </p:tavLst>
                                    </p:anim>
                                    <p:animEffect transition="in" filter="wipe(up)">
                                      <p:cBhvr>
                                        <p:cTn id="36" dur="500"/>
                                        <p:tgtEl>
                                          <p:spTgt spid="12"/>
                                        </p:tgtEl>
                                      </p:cBhvr>
                                    </p:animEffect>
                                  </p:childTnLst>
                                </p:cTn>
                              </p:par>
                              <p:par>
                                <p:cTn id="37" presetID="12" presetClass="entr" presetSubtype="4"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 calcmode="lin" valueType="num">
                                      <p:cBhvr additive="base">
                                        <p:cTn id="39" dur="500"/>
                                        <p:tgtEl>
                                          <p:spTgt spid="13"/>
                                        </p:tgtEl>
                                        <p:attrNameLst>
                                          <p:attrName>ppt_y</p:attrName>
                                        </p:attrNameLst>
                                      </p:cBhvr>
                                      <p:tavLst>
                                        <p:tav tm="0">
                                          <p:val>
                                            <p:strVal val="#ppt_y+#ppt_h*1.125000"/>
                                          </p:val>
                                        </p:tav>
                                        <p:tav tm="100000">
                                          <p:val>
                                            <p:strVal val="#ppt_y"/>
                                          </p:val>
                                        </p:tav>
                                      </p:tavLst>
                                    </p:anim>
                                    <p:animEffect transition="in" filter="wipe(up)">
                                      <p:cBhvr>
                                        <p:cTn id="40" dur="500"/>
                                        <p:tgtEl>
                                          <p:spTgt spid="13"/>
                                        </p:tgtEl>
                                      </p:cBhvr>
                                    </p:animEffect>
                                  </p:childTnLst>
                                </p:cTn>
                              </p:par>
                              <p:par>
                                <p:cTn id="41" presetID="12" presetClass="entr" presetSubtype="4"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p:tgtEl>
                                          <p:spTgt spid="14"/>
                                        </p:tgtEl>
                                        <p:attrNameLst>
                                          <p:attrName>ppt_y</p:attrName>
                                        </p:attrNameLst>
                                      </p:cBhvr>
                                      <p:tavLst>
                                        <p:tav tm="0">
                                          <p:val>
                                            <p:strVal val="#ppt_y+#ppt_h*1.125000"/>
                                          </p:val>
                                        </p:tav>
                                        <p:tav tm="100000">
                                          <p:val>
                                            <p:strVal val="#ppt_y"/>
                                          </p:val>
                                        </p:tav>
                                      </p:tavLst>
                                    </p:anim>
                                    <p:animEffect transition="in" filter="wipe(up)">
                                      <p:cBhvr>
                                        <p:cTn id="44" dur="500"/>
                                        <p:tgtEl>
                                          <p:spTgt spid="14"/>
                                        </p:tgtEl>
                                      </p:cBhvr>
                                    </p:animEffect>
                                  </p:childTnLst>
                                </p:cTn>
                              </p:par>
                              <p:par>
                                <p:cTn id="45" presetID="12" presetClass="entr" presetSubtype="4"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500"/>
                                        <p:tgtEl>
                                          <p:spTgt spid="15"/>
                                        </p:tgtEl>
                                        <p:attrNameLst>
                                          <p:attrName>ppt_y</p:attrName>
                                        </p:attrNameLst>
                                      </p:cBhvr>
                                      <p:tavLst>
                                        <p:tav tm="0">
                                          <p:val>
                                            <p:strVal val="#ppt_y+#ppt_h*1.125000"/>
                                          </p:val>
                                        </p:tav>
                                        <p:tav tm="100000">
                                          <p:val>
                                            <p:strVal val="#ppt_y"/>
                                          </p:val>
                                        </p:tav>
                                      </p:tavLst>
                                    </p:anim>
                                    <p:animEffect transition="in" filter="wipe(up)">
                                      <p:cBhvr>
                                        <p:cTn id="48" dur="500"/>
                                        <p:tgtEl>
                                          <p:spTgt spid="15"/>
                                        </p:tgtEl>
                                      </p:cBhvr>
                                    </p:animEffect>
                                  </p:childTnLst>
                                </p:cTn>
                              </p:par>
                              <p:par>
                                <p:cTn id="49" presetID="12" presetClass="entr" presetSubtype="4"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anim calcmode="lin" valueType="num">
                                      <p:cBhvr additive="base">
                                        <p:cTn id="51" dur="500"/>
                                        <p:tgtEl>
                                          <p:spTgt spid="16"/>
                                        </p:tgtEl>
                                        <p:attrNameLst>
                                          <p:attrName>ppt_y</p:attrName>
                                        </p:attrNameLst>
                                      </p:cBhvr>
                                      <p:tavLst>
                                        <p:tav tm="0">
                                          <p:val>
                                            <p:strVal val="#ppt_y+#ppt_h*1.125000"/>
                                          </p:val>
                                        </p:tav>
                                        <p:tav tm="100000">
                                          <p:val>
                                            <p:strVal val="#ppt_y"/>
                                          </p:val>
                                        </p:tav>
                                      </p:tavLst>
                                    </p:anim>
                                    <p:animEffect transition="in" filter="wipe(up)">
                                      <p:cBhvr>
                                        <p:cTn id="52" dur="500"/>
                                        <p:tgtEl>
                                          <p:spTgt spid="16"/>
                                        </p:tgtEl>
                                      </p:cBhvr>
                                    </p:animEffect>
                                  </p:childTnLst>
                                </p:cTn>
                              </p:par>
                              <p:par>
                                <p:cTn id="53" presetID="12" presetClass="entr" presetSubtype="4"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additive="base">
                                        <p:cTn id="55" dur="500"/>
                                        <p:tgtEl>
                                          <p:spTgt spid="17"/>
                                        </p:tgtEl>
                                        <p:attrNameLst>
                                          <p:attrName>ppt_y</p:attrName>
                                        </p:attrNameLst>
                                      </p:cBhvr>
                                      <p:tavLst>
                                        <p:tav tm="0">
                                          <p:val>
                                            <p:strVal val="#ppt_y+#ppt_h*1.125000"/>
                                          </p:val>
                                        </p:tav>
                                        <p:tav tm="100000">
                                          <p:val>
                                            <p:strVal val="#ppt_y"/>
                                          </p:val>
                                        </p:tav>
                                      </p:tavLst>
                                    </p:anim>
                                    <p:animEffect transition="in" filter="wipe(up)">
                                      <p:cBhvr>
                                        <p:cTn id="5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85761" y="609124"/>
            <a:ext cx="6835735" cy="535186"/>
          </a:xfrm>
          <a:prstGeom prst="rect">
            <a:avLst/>
          </a:prstGeom>
          <a:noFill/>
          <a:ln/>
        </p:spPr>
        <p:txBody>
          <a:bodyPr wrap="none" lIns="0" tIns="0" rIns="0" bIns="0" rtlCol="0" anchor="t"/>
          <a:lstStyle/>
          <a:p>
            <a:pPr marL="0" indent="0">
              <a:lnSpc>
                <a:spcPts val="4200"/>
              </a:lnSpc>
              <a:buNone/>
            </a:pPr>
            <a:r>
              <a:rPr lang="en-US" sz="3350" b="1" dirty="0">
                <a:solidFill>
                  <a:srgbClr val="151617"/>
                </a:solidFill>
                <a:latin typeface="Montserrat Black" pitchFamily="34" charset="0"/>
                <a:ea typeface="Montserrat Black" pitchFamily="34" charset="-122"/>
                <a:cs typeface="Montserrat Black" pitchFamily="34" charset="-120"/>
              </a:rPr>
              <a:t>Conclusions and Implications</a:t>
            </a:r>
            <a:endParaRPr lang="en-US" sz="3350" dirty="0"/>
          </a:p>
        </p:txBody>
      </p:sp>
      <p:sp>
        <p:nvSpPr>
          <p:cNvPr id="4" name="Text 1"/>
          <p:cNvSpPr/>
          <p:nvPr/>
        </p:nvSpPr>
        <p:spPr>
          <a:xfrm>
            <a:off x="6085761" y="1401128"/>
            <a:ext cx="7945279" cy="1916906"/>
          </a:xfrm>
          <a:prstGeom prst="rect">
            <a:avLst/>
          </a:prstGeom>
          <a:noFill/>
          <a:ln/>
        </p:spPr>
        <p:txBody>
          <a:bodyPr wrap="square" lIns="0" tIns="0" rIns="0" bIns="0" rtlCol="0" anchor="t"/>
          <a:lstStyle/>
          <a:p>
            <a:pPr marL="0" indent="0">
              <a:lnSpc>
                <a:spcPts val="2150"/>
              </a:lnSpc>
              <a:buNone/>
            </a:pPr>
            <a:r>
              <a:rPr lang="en-US" sz="1300" dirty="0">
                <a:solidFill>
                  <a:srgbClr val="151617"/>
                </a:solidFill>
                <a:latin typeface="Inconsolata" pitchFamily="34" charset="0"/>
                <a:ea typeface="Inconsolata" pitchFamily="34" charset="-122"/>
                <a:cs typeface="Inconsolata" pitchFamily="34" charset="-120"/>
              </a:rPr>
              <a:t>The analysis reveals that factors influencing bee colony losses are complex. While some stressors, like Varroa mites, appear significant, their individual impact on colony losses is weak. Statistical tests provide insufficient evidence to support claims that stressors individually have a significant effect on colony loss. However, these stressors combined with other factors might amplify the effect. The study's limitations include focusing on individual stressors' impact, suggesting future research should consider the cumulative effects of multiple stressors and additional environmental factors on bee colony health.</a:t>
            </a:r>
            <a:endParaRPr lang="en-US" sz="1300" dirty="0"/>
          </a:p>
        </p:txBody>
      </p:sp>
      <p:pic>
        <p:nvPicPr>
          <p:cNvPr id="5" name="Image 1" descr="preencoded.png"/>
          <p:cNvPicPr>
            <a:picLocks noChangeAspect="1"/>
          </p:cNvPicPr>
          <p:nvPr/>
        </p:nvPicPr>
        <p:blipFill>
          <a:blip r:embed="rId4"/>
          <a:stretch>
            <a:fillRect/>
          </a:stretch>
        </p:blipFill>
        <p:spPr>
          <a:xfrm>
            <a:off x="6085761" y="3510677"/>
            <a:ext cx="856178" cy="1369933"/>
          </a:xfrm>
          <a:prstGeom prst="rect">
            <a:avLst/>
          </a:prstGeom>
          <a:solidFill>
            <a:srgbClr val="F8ECE3"/>
          </a:solidFill>
        </p:spPr>
      </p:pic>
      <p:sp>
        <p:nvSpPr>
          <p:cNvPr id="6" name="Text 2"/>
          <p:cNvSpPr/>
          <p:nvPr/>
        </p:nvSpPr>
        <p:spPr>
          <a:xfrm>
            <a:off x="7198757" y="3681889"/>
            <a:ext cx="2140625" cy="267533"/>
          </a:xfrm>
          <a:prstGeom prst="rect">
            <a:avLst/>
          </a:prstGeom>
          <a:noFill/>
          <a:ln/>
        </p:spPr>
        <p:txBody>
          <a:bodyPr wrap="none" lIns="0" tIns="0" rIns="0" bIns="0" rtlCol="0" anchor="t"/>
          <a:lstStyle/>
          <a:p>
            <a:pPr marL="0" indent="0" algn="l">
              <a:lnSpc>
                <a:spcPts val="2100"/>
              </a:lnSpc>
              <a:buNone/>
            </a:pPr>
            <a:r>
              <a:rPr lang="en-US" sz="1650" b="1" dirty="0">
                <a:solidFill>
                  <a:srgbClr val="151617"/>
                </a:solidFill>
                <a:latin typeface="Montserrat Black" pitchFamily="34" charset="0"/>
                <a:ea typeface="Montserrat Black" pitchFamily="34" charset="-122"/>
                <a:cs typeface="Montserrat Black" pitchFamily="34" charset="-120"/>
              </a:rPr>
              <a:t>Complex Factors</a:t>
            </a:r>
            <a:endParaRPr lang="en-US" sz="1650" dirty="0"/>
          </a:p>
        </p:txBody>
      </p:sp>
      <p:sp>
        <p:nvSpPr>
          <p:cNvPr id="7" name="Text 3"/>
          <p:cNvSpPr/>
          <p:nvPr/>
        </p:nvSpPr>
        <p:spPr>
          <a:xfrm>
            <a:off x="7198757" y="4052054"/>
            <a:ext cx="6832283" cy="273844"/>
          </a:xfrm>
          <a:prstGeom prst="rect">
            <a:avLst/>
          </a:prstGeom>
          <a:noFill/>
          <a:ln/>
        </p:spPr>
        <p:txBody>
          <a:bodyPr wrap="none" lIns="0" tIns="0" rIns="0" bIns="0" rtlCol="0" anchor="t"/>
          <a:lstStyle/>
          <a:p>
            <a:pPr marL="0" indent="0" algn="l">
              <a:lnSpc>
                <a:spcPts val="2150"/>
              </a:lnSpc>
              <a:buNone/>
            </a:pPr>
            <a:r>
              <a:rPr lang="en-US" sz="1300" dirty="0">
                <a:solidFill>
                  <a:srgbClr val="151617"/>
                </a:solidFill>
                <a:latin typeface="Inconsolata" pitchFamily="34" charset="0"/>
                <a:ea typeface="Inconsolata" pitchFamily="34" charset="-122"/>
                <a:cs typeface="Inconsolata" pitchFamily="34" charset="-120"/>
              </a:rPr>
              <a:t>Multiple influences on colony losses</a:t>
            </a:r>
            <a:endParaRPr lang="en-US" sz="1300" dirty="0"/>
          </a:p>
        </p:txBody>
      </p:sp>
      <p:pic>
        <p:nvPicPr>
          <p:cNvPr id="8" name="Image 2" descr="preencoded.png"/>
          <p:cNvPicPr>
            <a:picLocks noChangeAspect="1"/>
          </p:cNvPicPr>
          <p:nvPr/>
        </p:nvPicPr>
        <p:blipFill>
          <a:blip r:embed="rId5"/>
          <a:stretch>
            <a:fillRect/>
          </a:stretch>
        </p:blipFill>
        <p:spPr>
          <a:xfrm>
            <a:off x="6085761" y="4880610"/>
            <a:ext cx="856178" cy="1369933"/>
          </a:xfrm>
          <a:prstGeom prst="rect">
            <a:avLst/>
          </a:prstGeom>
        </p:spPr>
      </p:pic>
      <p:sp>
        <p:nvSpPr>
          <p:cNvPr id="9" name="Text 4"/>
          <p:cNvSpPr/>
          <p:nvPr/>
        </p:nvSpPr>
        <p:spPr>
          <a:xfrm>
            <a:off x="7198757" y="5051822"/>
            <a:ext cx="2775109" cy="267533"/>
          </a:xfrm>
          <a:prstGeom prst="rect">
            <a:avLst/>
          </a:prstGeom>
          <a:noFill/>
          <a:ln/>
        </p:spPr>
        <p:txBody>
          <a:bodyPr wrap="none" lIns="0" tIns="0" rIns="0" bIns="0" rtlCol="0" anchor="t"/>
          <a:lstStyle/>
          <a:p>
            <a:pPr marL="0" indent="0" algn="l">
              <a:lnSpc>
                <a:spcPts val="2100"/>
              </a:lnSpc>
              <a:buNone/>
            </a:pPr>
            <a:r>
              <a:rPr lang="en-US" sz="1650" b="1" dirty="0">
                <a:solidFill>
                  <a:srgbClr val="151617"/>
                </a:solidFill>
                <a:latin typeface="Montserrat Black" pitchFamily="34" charset="0"/>
                <a:ea typeface="Montserrat Black" pitchFamily="34" charset="-122"/>
                <a:cs typeface="Montserrat Black" pitchFamily="34" charset="-120"/>
              </a:rPr>
              <a:t>Weak Individual Impact</a:t>
            </a:r>
            <a:endParaRPr lang="en-US" sz="1650" dirty="0"/>
          </a:p>
        </p:txBody>
      </p:sp>
      <p:sp>
        <p:nvSpPr>
          <p:cNvPr id="10" name="Text 5"/>
          <p:cNvSpPr/>
          <p:nvPr/>
        </p:nvSpPr>
        <p:spPr>
          <a:xfrm>
            <a:off x="7198757" y="5421987"/>
            <a:ext cx="6832283" cy="273844"/>
          </a:xfrm>
          <a:prstGeom prst="rect">
            <a:avLst/>
          </a:prstGeom>
          <a:noFill/>
          <a:ln/>
        </p:spPr>
        <p:txBody>
          <a:bodyPr wrap="none" lIns="0" tIns="0" rIns="0" bIns="0" rtlCol="0" anchor="t"/>
          <a:lstStyle/>
          <a:p>
            <a:pPr marL="0" indent="0" algn="l">
              <a:lnSpc>
                <a:spcPts val="2150"/>
              </a:lnSpc>
              <a:buNone/>
            </a:pPr>
            <a:r>
              <a:rPr lang="en-US" sz="1300" dirty="0">
                <a:solidFill>
                  <a:srgbClr val="151617"/>
                </a:solidFill>
                <a:latin typeface="Inconsolata" pitchFamily="34" charset="0"/>
                <a:ea typeface="Inconsolata" pitchFamily="34" charset="-122"/>
                <a:cs typeface="Inconsolata" pitchFamily="34" charset="-120"/>
              </a:rPr>
              <a:t>Stressors alone show limited effect</a:t>
            </a:r>
            <a:endParaRPr lang="en-US" sz="1300" dirty="0"/>
          </a:p>
        </p:txBody>
      </p:sp>
      <p:pic>
        <p:nvPicPr>
          <p:cNvPr id="11" name="Image 3" descr="preencoded.png"/>
          <p:cNvPicPr>
            <a:picLocks noChangeAspect="1"/>
          </p:cNvPicPr>
          <p:nvPr/>
        </p:nvPicPr>
        <p:blipFill>
          <a:blip r:embed="rId6"/>
          <a:stretch>
            <a:fillRect/>
          </a:stretch>
        </p:blipFill>
        <p:spPr>
          <a:xfrm>
            <a:off x="6085761" y="6250543"/>
            <a:ext cx="856178" cy="1369933"/>
          </a:xfrm>
          <a:prstGeom prst="rect">
            <a:avLst/>
          </a:prstGeom>
        </p:spPr>
      </p:pic>
      <p:sp>
        <p:nvSpPr>
          <p:cNvPr id="12" name="Text 6"/>
          <p:cNvSpPr/>
          <p:nvPr/>
        </p:nvSpPr>
        <p:spPr>
          <a:xfrm>
            <a:off x="7198757" y="6421755"/>
            <a:ext cx="2140625" cy="267533"/>
          </a:xfrm>
          <a:prstGeom prst="rect">
            <a:avLst/>
          </a:prstGeom>
          <a:noFill/>
          <a:ln/>
        </p:spPr>
        <p:txBody>
          <a:bodyPr wrap="none" lIns="0" tIns="0" rIns="0" bIns="0" rtlCol="0" anchor="t"/>
          <a:lstStyle/>
          <a:p>
            <a:pPr marL="0" indent="0" algn="l">
              <a:lnSpc>
                <a:spcPts val="2100"/>
              </a:lnSpc>
              <a:buNone/>
            </a:pPr>
            <a:r>
              <a:rPr lang="en-US" sz="1650" b="1" dirty="0">
                <a:solidFill>
                  <a:srgbClr val="151617"/>
                </a:solidFill>
                <a:latin typeface="Montserrat Black" pitchFamily="34" charset="0"/>
                <a:ea typeface="Montserrat Black" pitchFamily="34" charset="-122"/>
                <a:cs typeface="Montserrat Black" pitchFamily="34" charset="-120"/>
              </a:rPr>
              <a:t>Future Research</a:t>
            </a:r>
            <a:endParaRPr lang="en-US" sz="1650" dirty="0"/>
          </a:p>
        </p:txBody>
      </p:sp>
      <p:sp>
        <p:nvSpPr>
          <p:cNvPr id="13" name="Text 7"/>
          <p:cNvSpPr/>
          <p:nvPr/>
        </p:nvSpPr>
        <p:spPr>
          <a:xfrm>
            <a:off x="7198757" y="6791920"/>
            <a:ext cx="6832283" cy="273844"/>
          </a:xfrm>
          <a:prstGeom prst="rect">
            <a:avLst/>
          </a:prstGeom>
          <a:noFill/>
          <a:ln/>
        </p:spPr>
        <p:txBody>
          <a:bodyPr wrap="none" lIns="0" tIns="0" rIns="0" bIns="0" rtlCol="0" anchor="t"/>
          <a:lstStyle/>
          <a:p>
            <a:pPr marL="0" indent="0" algn="l">
              <a:lnSpc>
                <a:spcPts val="2150"/>
              </a:lnSpc>
              <a:buNone/>
            </a:pPr>
            <a:r>
              <a:rPr lang="en-US" sz="1300" dirty="0">
                <a:solidFill>
                  <a:srgbClr val="151617"/>
                </a:solidFill>
                <a:latin typeface="Inconsolata" pitchFamily="34" charset="0"/>
                <a:ea typeface="Inconsolata" pitchFamily="34" charset="-122"/>
                <a:cs typeface="Inconsolata" pitchFamily="34" charset="-120"/>
              </a:rPr>
              <a:t>Consider cumulative effects and additional factors</a:t>
            </a:r>
            <a:endParaRPr lang="en-US" sz="13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up)">
                                      <p:cBhvr>
                                        <p:cTn id="8" dur="500"/>
                                        <p:tgtEl>
                                          <p:spTgt spid="5"/>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ppt_y</p:attrName>
                                        </p:attrNameLst>
                                      </p:cBhvr>
                                      <p:tavLst>
                                        <p:tav tm="0">
                                          <p:val>
                                            <p:strVal val="#ppt_y+#ppt_h*1.125000"/>
                                          </p:val>
                                        </p:tav>
                                        <p:tav tm="100000">
                                          <p:val>
                                            <p:strVal val="#ppt_y"/>
                                          </p:val>
                                        </p:tav>
                                      </p:tavLst>
                                    </p:anim>
                                    <p:animEffect transition="in" filter="wipe(up)">
                                      <p:cBhvr>
                                        <p:cTn id="12" dur="500"/>
                                        <p:tgtEl>
                                          <p:spTgt spid="6"/>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p:tgtEl>
                                          <p:spTgt spid="7"/>
                                        </p:tgtEl>
                                        <p:attrNameLst>
                                          <p:attrName>ppt_y</p:attrName>
                                        </p:attrNameLst>
                                      </p:cBhvr>
                                      <p:tavLst>
                                        <p:tav tm="0">
                                          <p:val>
                                            <p:strVal val="#ppt_y+#ppt_h*1.125000"/>
                                          </p:val>
                                        </p:tav>
                                        <p:tav tm="100000">
                                          <p:val>
                                            <p:strVal val="#ppt_y"/>
                                          </p:val>
                                        </p:tav>
                                      </p:tavLst>
                                    </p:anim>
                                    <p:animEffect transition="in" filter="wipe(up)">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p:tgtEl>
                                          <p:spTgt spid="10"/>
                                        </p:tgtEl>
                                        <p:attrNameLst>
                                          <p:attrName>ppt_y</p:attrName>
                                        </p:attrNameLst>
                                      </p:cBhvr>
                                      <p:tavLst>
                                        <p:tav tm="0">
                                          <p:val>
                                            <p:strVal val="#ppt_y+#ppt_h*1.125000"/>
                                          </p:val>
                                        </p:tav>
                                        <p:tav tm="100000">
                                          <p:val>
                                            <p:strVal val="#ppt_y"/>
                                          </p:val>
                                        </p:tav>
                                      </p:tavLst>
                                    </p:anim>
                                    <p:animEffect transition="in" filter="wipe(up)">
                                      <p:cBhvr>
                                        <p:cTn id="22" dur="500"/>
                                        <p:tgtEl>
                                          <p:spTgt spid="10"/>
                                        </p:tgtEl>
                                      </p:cBhvr>
                                    </p:animEffect>
                                  </p:childTnLst>
                                </p:cTn>
                              </p:par>
                              <p:par>
                                <p:cTn id="23" presetID="12" presetClass="entr" presetSubtype="4"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p:tgtEl>
                                          <p:spTgt spid="9"/>
                                        </p:tgtEl>
                                        <p:attrNameLst>
                                          <p:attrName>ppt_y</p:attrName>
                                        </p:attrNameLst>
                                      </p:cBhvr>
                                      <p:tavLst>
                                        <p:tav tm="0">
                                          <p:val>
                                            <p:strVal val="#ppt_y+#ppt_h*1.125000"/>
                                          </p:val>
                                        </p:tav>
                                        <p:tav tm="100000">
                                          <p:val>
                                            <p:strVal val="#ppt_y"/>
                                          </p:val>
                                        </p:tav>
                                      </p:tavLst>
                                    </p:anim>
                                    <p:animEffect transition="in" filter="wipe(up)">
                                      <p:cBhvr>
                                        <p:cTn id="26" dur="500"/>
                                        <p:tgtEl>
                                          <p:spTgt spid="9"/>
                                        </p:tgtEl>
                                      </p:cBhvr>
                                    </p:animEffect>
                                  </p:childTnLst>
                                </p:cTn>
                              </p:par>
                              <p:par>
                                <p:cTn id="27" presetID="12" presetClass="entr" presetSubtype="4"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500"/>
                                        <p:tgtEl>
                                          <p:spTgt spid="8"/>
                                        </p:tgtEl>
                                        <p:attrNameLst>
                                          <p:attrName>ppt_y</p:attrName>
                                        </p:attrNameLst>
                                      </p:cBhvr>
                                      <p:tavLst>
                                        <p:tav tm="0">
                                          <p:val>
                                            <p:strVal val="#ppt_y+#ppt_h*1.125000"/>
                                          </p:val>
                                        </p:tav>
                                        <p:tav tm="100000">
                                          <p:val>
                                            <p:strVal val="#ppt_y"/>
                                          </p:val>
                                        </p:tav>
                                      </p:tavLst>
                                    </p:anim>
                                    <p:animEffect transition="in" filter="wipe(up)">
                                      <p:cBhvr>
                                        <p:cTn id="30" dur="5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4"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p:tgtEl>
                                          <p:spTgt spid="11"/>
                                        </p:tgtEl>
                                        <p:attrNameLst>
                                          <p:attrName>ppt_y</p:attrName>
                                        </p:attrNameLst>
                                      </p:cBhvr>
                                      <p:tavLst>
                                        <p:tav tm="0">
                                          <p:val>
                                            <p:strVal val="#ppt_y+#ppt_h*1.125000"/>
                                          </p:val>
                                        </p:tav>
                                        <p:tav tm="100000">
                                          <p:val>
                                            <p:strVal val="#ppt_y"/>
                                          </p:val>
                                        </p:tav>
                                      </p:tavLst>
                                    </p:anim>
                                    <p:animEffect transition="in" filter="wipe(up)">
                                      <p:cBhvr>
                                        <p:cTn id="36" dur="500"/>
                                        <p:tgtEl>
                                          <p:spTgt spid="11"/>
                                        </p:tgtEl>
                                      </p:cBhvr>
                                    </p:animEffect>
                                  </p:childTnLst>
                                </p:cTn>
                              </p:par>
                              <p:par>
                                <p:cTn id="37" presetID="12" presetClass="entr" presetSubtype="4"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p:tgtEl>
                                          <p:spTgt spid="12"/>
                                        </p:tgtEl>
                                        <p:attrNameLst>
                                          <p:attrName>ppt_y</p:attrName>
                                        </p:attrNameLst>
                                      </p:cBhvr>
                                      <p:tavLst>
                                        <p:tav tm="0">
                                          <p:val>
                                            <p:strVal val="#ppt_y+#ppt_h*1.125000"/>
                                          </p:val>
                                        </p:tav>
                                        <p:tav tm="100000">
                                          <p:val>
                                            <p:strVal val="#ppt_y"/>
                                          </p:val>
                                        </p:tav>
                                      </p:tavLst>
                                    </p:anim>
                                    <p:animEffect transition="in" filter="wipe(up)">
                                      <p:cBhvr>
                                        <p:cTn id="40" dur="500"/>
                                        <p:tgtEl>
                                          <p:spTgt spid="12"/>
                                        </p:tgtEl>
                                      </p:cBhvr>
                                    </p:animEffect>
                                  </p:childTnLst>
                                </p:cTn>
                              </p:par>
                              <p:par>
                                <p:cTn id="41" presetID="12" presetClass="entr" presetSubtype="4"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p:tgtEl>
                                          <p:spTgt spid="13"/>
                                        </p:tgtEl>
                                        <p:attrNameLst>
                                          <p:attrName>ppt_y</p:attrName>
                                        </p:attrNameLst>
                                      </p:cBhvr>
                                      <p:tavLst>
                                        <p:tav tm="0">
                                          <p:val>
                                            <p:strVal val="#ppt_y+#ppt_h*1.125000"/>
                                          </p:val>
                                        </p:tav>
                                        <p:tav tm="100000">
                                          <p:val>
                                            <p:strVal val="#ppt_y"/>
                                          </p:val>
                                        </p:tav>
                                      </p:tavLst>
                                    </p:anim>
                                    <p:animEffect transition="in" filter="wipe(up)">
                                      <p:cBhvr>
                                        <p:cTn id="4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2" grpId="0" animBg="1"/>
      <p:bldP spid="1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TotalTime>
  <Words>691</Words>
  <Application>Microsoft Macintosh PowerPoint</Application>
  <PresentationFormat>Custom</PresentationFormat>
  <Paragraphs>57</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Inconsolata</vt:lpstr>
      <vt:lpstr>Arial</vt:lpstr>
      <vt:lpstr>Montserrat Black</vt:lpstr>
      <vt:lpstr>Inconsolata Bold</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Hashibul Hussain Udoy</cp:lastModifiedBy>
  <cp:revision>2</cp:revision>
  <dcterms:created xsi:type="dcterms:W3CDTF">2024-11-30T20:50:49Z</dcterms:created>
  <dcterms:modified xsi:type="dcterms:W3CDTF">2024-11-30T21:16:43Z</dcterms:modified>
</cp:coreProperties>
</file>